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83"/>
  </p:notesMasterIdLst>
  <p:handoutMasterIdLst>
    <p:handoutMasterId r:id="rId84"/>
  </p:handoutMasterIdLst>
  <p:sldIdLst>
    <p:sldId id="541" r:id="rId2"/>
    <p:sldId id="542" r:id="rId3"/>
    <p:sldId id="544" r:id="rId4"/>
    <p:sldId id="433" r:id="rId5"/>
    <p:sldId id="543" r:id="rId6"/>
    <p:sldId id="440" r:id="rId7"/>
    <p:sldId id="383" r:id="rId8"/>
    <p:sldId id="442" r:id="rId9"/>
    <p:sldId id="387" r:id="rId10"/>
    <p:sldId id="443" r:id="rId11"/>
    <p:sldId id="545" r:id="rId12"/>
    <p:sldId id="494" r:id="rId13"/>
    <p:sldId id="495" r:id="rId14"/>
    <p:sldId id="546" r:id="rId15"/>
    <p:sldId id="558" r:id="rId16"/>
    <p:sldId id="474" r:id="rId17"/>
    <p:sldId id="525" r:id="rId18"/>
    <p:sldId id="591" r:id="rId19"/>
    <p:sldId id="592" r:id="rId20"/>
    <p:sldId id="593" r:id="rId21"/>
    <p:sldId id="594" r:id="rId22"/>
    <p:sldId id="595" r:id="rId23"/>
    <p:sldId id="598" r:id="rId24"/>
    <p:sldId id="475" r:id="rId25"/>
    <p:sldId id="476" r:id="rId26"/>
    <p:sldId id="606" r:id="rId27"/>
    <p:sldId id="481" r:id="rId28"/>
    <p:sldId id="411" r:id="rId29"/>
    <p:sldId id="547" r:id="rId30"/>
    <p:sldId id="549" r:id="rId31"/>
    <p:sldId id="553" r:id="rId32"/>
    <p:sldId id="550" r:id="rId33"/>
    <p:sldId id="551" r:id="rId34"/>
    <p:sldId id="552" r:id="rId35"/>
    <p:sldId id="559" r:id="rId36"/>
    <p:sldId id="560" r:id="rId37"/>
    <p:sldId id="556" r:id="rId38"/>
    <p:sldId id="557" r:id="rId39"/>
    <p:sldId id="561" r:id="rId40"/>
    <p:sldId id="562" r:id="rId41"/>
    <p:sldId id="564" r:id="rId42"/>
    <p:sldId id="563" r:id="rId43"/>
    <p:sldId id="565" r:id="rId44"/>
    <p:sldId id="566" r:id="rId45"/>
    <p:sldId id="567" r:id="rId46"/>
    <p:sldId id="568" r:id="rId47"/>
    <p:sldId id="569" r:id="rId48"/>
    <p:sldId id="570" r:id="rId49"/>
    <p:sldId id="571" r:id="rId50"/>
    <p:sldId id="572" r:id="rId51"/>
    <p:sldId id="573" r:id="rId52"/>
    <p:sldId id="554" r:id="rId53"/>
    <p:sldId id="555" r:id="rId54"/>
    <p:sldId id="603" r:id="rId55"/>
    <p:sldId id="604" r:id="rId56"/>
    <p:sldId id="605" r:id="rId57"/>
    <p:sldId id="574" r:id="rId58"/>
    <p:sldId id="493" r:id="rId59"/>
    <p:sldId id="589" r:id="rId60"/>
    <p:sldId id="575" r:id="rId61"/>
    <p:sldId id="599" r:id="rId62"/>
    <p:sldId id="509" r:id="rId63"/>
    <p:sldId id="510" r:id="rId64"/>
    <p:sldId id="511" r:id="rId65"/>
    <p:sldId id="512" r:id="rId66"/>
    <p:sldId id="600" r:id="rId67"/>
    <p:sldId id="473" r:id="rId68"/>
    <p:sldId id="576" r:id="rId69"/>
    <p:sldId id="577" r:id="rId70"/>
    <p:sldId id="578" r:id="rId71"/>
    <p:sldId id="579" r:id="rId72"/>
    <p:sldId id="580" r:id="rId73"/>
    <p:sldId id="581" r:id="rId74"/>
    <p:sldId id="582" r:id="rId75"/>
    <p:sldId id="583" r:id="rId76"/>
    <p:sldId id="584" r:id="rId77"/>
    <p:sldId id="586" r:id="rId78"/>
    <p:sldId id="587" r:id="rId79"/>
    <p:sldId id="601" r:id="rId80"/>
    <p:sldId id="588" r:id="rId81"/>
    <p:sldId id="602" r:id="rId82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080"/>
    <a:srgbClr val="008F00"/>
    <a:srgbClr val="FF9999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8" autoAdjust="0"/>
    <p:restoredTop sz="94700"/>
  </p:normalViewPr>
  <p:slideViewPr>
    <p:cSldViewPr>
      <p:cViewPr varScale="1">
        <p:scale>
          <a:sx n="106" d="100"/>
          <a:sy n="106" d="100"/>
        </p:scale>
        <p:origin x="2104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00"/>
    </p:cViewPr>
  </p:sorterViewPr>
  <p:notesViewPr>
    <p:cSldViewPr>
      <p:cViewPr varScale="1">
        <p:scale>
          <a:sx n="58" d="100"/>
          <a:sy n="58" d="100"/>
        </p:scale>
        <p:origin x="-85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DCB592-7957-4347-B2D8-4AB064B24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5518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E38680F-2D90-4C49-8812-2825F9ECB2F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593902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14/2/2013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3469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54058C9-FBA1-8D4A-B39B-36E3FD5C87A6}" type="slidenum">
              <a:rPr lang="el-GR" altLang="en-US" sz="1200"/>
              <a:pPr eaLnBrk="1" hangingPunct="1"/>
              <a:t>49</a:t>
            </a:fld>
            <a:endParaRPr lang="el-GR" altLang="en-US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7710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09BD412-3180-DF48-943D-C80FA19669C9}" type="slidenum">
              <a:rPr lang="el-GR" altLang="en-US" sz="1200"/>
              <a:pPr eaLnBrk="1" hangingPunct="1"/>
              <a:t>50</a:t>
            </a:fld>
            <a:endParaRPr lang="el-GR" alt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507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98B6E08-FEF8-9847-910E-E46F6C86F178}" type="slidenum">
              <a:rPr lang="el-GR" altLang="en-US" sz="1200"/>
              <a:pPr eaLnBrk="1" hangingPunct="1"/>
              <a:t>51</a:t>
            </a:fld>
            <a:endParaRPr lang="el-GR" alt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23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C71D8EB-40C1-6945-A554-0E9AD71B14BB}" type="slidenum">
              <a:rPr lang="el-GR" altLang="en-US" sz="1200"/>
              <a:pPr eaLnBrk="1" hangingPunct="1"/>
              <a:t>54</a:t>
            </a:fld>
            <a:endParaRPr lang="el-GR" alt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8911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B7784F6-C662-BB43-87F9-88EB96EF8D1A}" type="slidenum">
              <a:rPr lang="el-GR" altLang="en-US" sz="1200"/>
              <a:pPr eaLnBrk="1" hangingPunct="1"/>
              <a:t>55</a:t>
            </a:fld>
            <a:endParaRPr lang="el-GR" altLang="en-US" sz="1200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23098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A9C2C50-DD4F-D242-82D2-DC1D2E1984F0}" type="slidenum">
              <a:rPr lang="el-GR" altLang="en-US" sz="1200"/>
              <a:pPr eaLnBrk="1" hangingPunct="1"/>
              <a:t>56</a:t>
            </a:fld>
            <a:endParaRPr lang="el-GR" alt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1946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61965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7682584E-9A98-C145-AD78-967FA39262DE}" type="slidenum">
              <a:rPr lang="el-GR"/>
              <a:pPr eaLnBrk="1" hangingPunct="1">
                <a:defRPr/>
              </a:pPr>
              <a:t>62</a:t>
            </a:fld>
            <a:endParaRPr lang="el-GR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180544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A8D6730F-144A-0C45-AA1D-0E02969DD9A3}" type="slidenum">
              <a:rPr lang="el-GR"/>
              <a:pPr eaLnBrk="1" hangingPunct="1">
                <a:defRPr/>
              </a:pPr>
              <a:t>63</a:t>
            </a:fld>
            <a:endParaRPr lang="el-GR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6435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FFEAB85E-0403-1844-9392-2E76E773575A}" type="slidenum">
              <a:rPr lang="el-GR"/>
              <a:pPr eaLnBrk="1" hangingPunct="1">
                <a:defRPr/>
              </a:pPr>
              <a:t>64</a:t>
            </a:fld>
            <a:endParaRPr lang="el-GR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549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9344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64F4564-A4CD-AC43-984F-2E68CD9CD653}" type="slidenum">
              <a:rPr lang="el-GR"/>
              <a:pPr eaLnBrk="1" hangingPunct="1">
                <a:defRPr/>
              </a:pPr>
              <a:t>65</a:t>
            </a:fld>
            <a:endParaRPr lang="el-GR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7656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5830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CE2D284-D03F-874A-9401-D3E97EADFBC7}" type="slidenum">
              <a:rPr lang="el-GR" altLang="en-US" sz="1200"/>
              <a:pPr eaLnBrk="1" hangingPunct="1"/>
              <a:t>69</a:t>
            </a:fld>
            <a:endParaRPr lang="el-GR" altLang="en-US" sz="120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5125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18BF8C3-9EE8-5B41-951C-95C655ED6092}" type="slidenum">
              <a:rPr lang="el-GR" altLang="en-US" sz="1200"/>
              <a:pPr eaLnBrk="1" hangingPunct="1"/>
              <a:t>70</a:t>
            </a:fld>
            <a:endParaRPr lang="el-GR" altLang="en-US" sz="12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493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3025CB8-363A-9043-8638-67E144CCD008}" type="slidenum">
              <a:rPr lang="el-GR" altLang="en-US" sz="1200"/>
              <a:pPr eaLnBrk="1" hangingPunct="1"/>
              <a:t>71</a:t>
            </a:fld>
            <a:endParaRPr lang="el-GR" altLang="en-US" sz="120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3521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3913117-AE4F-C044-9B7E-F3E9643EC6CF}" type="slidenum">
              <a:rPr lang="el-GR" altLang="en-US" sz="1200"/>
              <a:pPr eaLnBrk="1" hangingPunct="1"/>
              <a:t>72</a:t>
            </a:fld>
            <a:endParaRPr lang="el-GR" alt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7677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8546000-FB35-4D46-9A82-3F4FD83C9E51}" type="slidenum">
              <a:rPr lang="el-GR" altLang="en-US" sz="1200"/>
              <a:pPr eaLnBrk="1" hangingPunct="1"/>
              <a:t>73</a:t>
            </a:fld>
            <a:endParaRPr lang="el-GR" altLang="en-US" sz="1200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30369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6FDE00A-66BF-3241-B858-4911281B5D09}" type="slidenum">
              <a:rPr lang="el-GR" altLang="en-US" sz="1200"/>
              <a:pPr eaLnBrk="1" hangingPunct="1"/>
              <a:t>74</a:t>
            </a:fld>
            <a:endParaRPr lang="el-GR" altLang="en-US" sz="12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59145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5FFF514-A70E-A543-ADE9-D1BEF67C6B6E}" type="slidenum">
              <a:rPr lang="el-GR" altLang="en-US" sz="1200"/>
              <a:pPr eaLnBrk="1" hangingPunct="1"/>
              <a:t>75</a:t>
            </a:fld>
            <a:endParaRPr lang="el-GR" alt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64398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476CECF-C1C8-6141-8189-85CEB43BF1C9}" type="slidenum">
              <a:rPr lang="el-GR" altLang="en-US" sz="1200"/>
              <a:pPr eaLnBrk="1" hangingPunct="1"/>
              <a:t>76</a:t>
            </a:fld>
            <a:endParaRPr lang="el-GR" alt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1466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55646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18A9A95-A4C3-EB48-9051-6C1181F7ED09}" type="slidenum">
              <a:rPr lang="el-GR" altLang="en-US" sz="1200"/>
              <a:pPr eaLnBrk="1" hangingPunct="1"/>
              <a:t>77</a:t>
            </a:fld>
            <a:endParaRPr lang="el-GR" alt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60781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297602-4235-B240-857C-95EA5ACF5529}" type="slidenum">
              <a:rPr lang="el-GR" altLang="en-US" sz="1200"/>
              <a:pPr eaLnBrk="1" hangingPunct="1"/>
              <a:t>78</a:t>
            </a:fld>
            <a:endParaRPr lang="el-GR" alt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301634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24B1A1-63B8-4C4D-A344-E13310FCBC3E}" type="slidenum">
              <a:rPr lang="el-GR" altLang="en-US" sz="1200"/>
              <a:pPr eaLnBrk="1" hangingPunct="1"/>
              <a:t>80</a:t>
            </a:fld>
            <a:endParaRPr lang="el-GR" alt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2306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297602-4235-B240-857C-95EA5ACF5529}" type="slidenum">
              <a:rPr lang="el-GR" altLang="en-US" sz="1200"/>
              <a:pPr eaLnBrk="1" hangingPunct="1"/>
              <a:t>81</a:t>
            </a:fld>
            <a:endParaRPr lang="el-GR" altLang="en-US" sz="120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916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1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14/2/2013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7511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14/2/2013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8077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515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FA3FF18-A963-A14E-B6EC-2037DD2C3E5D}" type="slidenum">
              <a:rPr lang="el-GR"/>
              <a:pPr eaLnBrk="1" hangingPunct="1">
                <a:defRPr/>
              </a:pPr>
              <a:t>27</a:t>
            </a:fld>
            <a:endParaRPr lang="el-G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524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0FA3FF18-A963-A14E-B6EC-2037DD2C3E5D}" type="slidenum">
              <a:rPr lang="el-GR"/>
              <a:pPr eaLnBrk="1" hangingPunct="1">
                <a:defRPr/>
              </a:pPr>
              <a:t>36</a:t>
            </a:fld>
            <a:endParaRPr lang="el-G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0921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2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0B041-3EA5-5043-B345-BF12D184238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090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50EFC-B5F3-274A-AB43-40DF7E1CFD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94062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DEF95-41B2-1447-91E2-E46E7A836D3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1483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06327-C331-EF48-AAE4-C87B04C564A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1996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3852863"/>
            <a:ext cx="6135687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72C0A-046A-C744-A41C-2F673C409D9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064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6D3F8-4A9E-9D42-ABD8-591C6FE0A5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040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C221A-D298-CF4B-9794-E496CE3F64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49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02735-CBC4-0642-9227-37E480179D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6171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6AA0A-C594-EC41-85EB-5C7171E643A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948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E700DE-DD7E-3F42-A879-D59790E2FC7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4256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7"/>
            <a:ext cx="7772400" cy="594627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DE7D7-E04E-A34F-B179-BB47FAA23D2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2753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tint val="90000"/>
              </a:schemeClr>
            </a:gs>
            <a:gs pos="100000">
              <a:schemeClr val="bg1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A51B34B0-3BE4-0D4E-A9EF-939F275155E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The Semantic Web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The vision, the technologies and the future</a:t>
            </a:r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parql.org/sparql.html" TargetMode="External"/><Relationship Id="rId4" Type="http://schemas.openxmlformats.org/officeDocument/2006/relationships/hyperlink" Target="http://dbpedia.org/sparql" TargetMode="External"/><Relationship Id="rId5" Type="http://schemas.openxmlformats.org/officeDocument/2006/relationships/hyperlink" Target="http://semantic.eea.europa.eu/sparql" TargetMode="External"/><Relationship Id="rId6" Type="http://schemas.openxmlformats.org/officeDocument/2006/relationships/hyperlink" Target="http://www.w3.org/wiki/SparqlEndpoint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dbpedia.org/About" TargetMode="External"/><Relationship Id="rId4" Type="http://schemas.openxmlformats.org/officeDocument/2006/relationships/hyperlink" Target="http://dbpedia.org/sparq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od-cloud.net/" TargetMode="External"/><Relationship Id="rId3" Type="http://schemas.openxmlformats.org/officeDocument/2006/relationships/image" Target="../media/image18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tif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" TargetMode="External"/><Relationship Id="rId4" Type="http://schemas.openxmlformats.org/officeDocument/2006/relationships/hyperlink" Target="http://www.bbc.co.uk/worldcup/" TargetMode="External"/><Relationship Id="rId5" Type="http://schemas.openxmlformats.org/officeDocument/2006/relationships/hyperlink" Target="http://www.bbc.co.uk/sport/0/olympics/2012/" TargetMode="External"/><Relationship Id="rId6" Type="http://schemas.openxmlformats.org/officeDocument/2006/relationships/hyperlink" Target="http://viewer.opencalais.com/" TargetMode="External"/><Relationship Id="rId7" Type="http://schemas.openxmlformats.org/officeDocument/2006/relationships/hyperlink" Target="http://data.gov.uk/" TargetMode="External"/><Relationship Id="rId8" Type="http://schemas.openxmlformats.org/officeDocument/2006/relationships/hyperlink" Target="http://data.worldbank.org/" TargetMode="External"/><Relationship Id="rId9" Type="http://schemas.openxmlformats.org/officeDocument/2006/relationships/hyperlink" Target="http://ec.europa.eu/eurostat/" TargetMode="External"/><Relationship Id="rId10" Type="http://schemas.openxmlformats.org/officeDocument/2006/relationships/hyperlink" Target="http://www.schema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bestbuy.com/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" TargetMode="External"/><Relationship Id="rId4" Type="http://schemas.openxmlformats.org/officeDocument/2006/relationships/hyperlink" Target="http://www.bbc.co.uk/programmes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music/artists/618b6900-0618-4f1e-b835-bccb17f84294" TargetMode="External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gov.uk/" TargetMode="External"/><Relationship Id="rId4" Type="http://schemas.openxmlformats.org/officeDocument/2006/relationships/hyperlink" Target="http://www.wheredidmytaxgo.co.uk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worldbank.org/" TargetMode="External"/><Relationship Id="rId4" Type="http://schemas.openxmlformats.org/officeDocument/2006/relationships/hyperlink" Target="http://ted.europa.eu/" TargetMode="External"/><Relationship Id="rId5" Type="http://schemas.openxmlformats.org/officeDocument/2006/relationships/hyperlink" Target="http://ec.europa.eu/eurostat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hyperlink" Target="http://www.opencalais.com/opencalais-demo/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://www.schema.org/" TargetMode="External"/></Relationships>
</file>

<file path=ppt/slides/_rels/slide7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Relationship Id="rId25" Type="http://schemas.openxmlformats.org/officeDocument/2006/relationships/image" Target="../media/image45.png"/><Relationship Id="rId26" Type="http://schemas.openxmlformats.org/officeDocument/2006/relationships/image" Target="../media/image46.png"/><Relationship Id="rId27" Type="http://schemas.openxmlformats.org/officeDocument/2006/relationships/image" Target="../media/image47.png"/><Relationship Id="rId28" Type="http://schemas.openxmlformats.org/officeDocument/2006/relationships/image" Target="../media/image48.png"/><Relationship Id="rId29" Type="http://schemas.openxmlformats.org/officeDocument/2006/relationships/image" Target="../media/image49.png"/><Relationship Id="rId30" Type="http://schemas.openxmlformats.org/officeDocument/2006/relationships/image" Target="../media/image50.png"/><Relationship Id="rId31" Type="http://schemas.openxmlformats.org/officeDocument/2006/relationships/image" Target="../media/image51.png"/><Relationship Id="rId10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dodds.com/foaf/foaf-a-matic" TargetMode="External"/><Relationship Id="rId4" Type="http://schemas.openxmlformats.org/officeDocument/2006/relationships/hyperlink" Target="http://www.ucl.ac.uk/dis/people/antonis/foaf.rdf" TargetMode="External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protege.stanford.edu/" TargetMode="External"/><Relationship Id="rId4" Type="http://schemas.openxmlformats.org/officeDocument/2006/relationships/hyperlink" Target="http://www.semanticweb.org/" TargetMode="External"/><Relationship Id="rId5" Type="http://schemas.openxmlformats.org/officeDocument/2006/relationships/hyperlink" Target="http://www.w3schools.com/xml/xml_rdf.asp" TargetMode="External"/><Relationship Id="rId6" Type="http://schemas.openxmlformats.org/officeDocument/2006/relationships/hyperlink" Target="http://w3schools.sinsixx.com/rdf/rdf_owl.asp.htm" TargetMode="External"/><Relationship Id="rId7" Type="http://schemas.openxmlformats.org/officeDocument/2006/relationships/hyperlink" Target="http://jena.apache.org/tutorials/sparql.html" TargetMode="External"/><Relationship Id="rId8" Type="http://schemas.openxmlformats.org/officeDocument/2006/relationships/hyperlink" Target="http://goo.gl/eozSbY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84213" y="5300663"/>
            <a:ext cx="7543800" cy="136842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+mj-ea"/>
                <a:cs typeface="+mj-cs"/>
              </a:rPr>
              <a:t>Antonis Bikakis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+mj-ea"/>
                <a:cs typeface="+mj-cs"/>
              </a:rPr>
              <a:t>Department of Information Studies, UCL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+mj-ea"/>
                <a:cs typeface="+mj-cs"/>
              </a:rPr>
              <a:t>MIWAI 2016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200" dirty="0" smtClean="0">
                <a:solidFill>
                  <a:schemeClr val="tx1"/>
                </a:solidFill>
                <a:latin typeface="Arial" charset="0"/>
                <a:ea typeface="+mj-ea"/>
                <a:cs typeface="+mj-cs"/>
              </a:rPr>
              <a:t>Chiang Mai, December 2016</a:t>
            </a:r>
            <a:endParaRPr lang="el-GR" sz="2200" dirty="0">
              <a:solidFill>
                <a:schemeClr val="tx1"/>
              </a:solidFill>
              <a:latin typeface="Arial" charset="0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5156200" cy="1574800"/>
          </a:xfrm>
          <a:prstGeom prst="rect">
            <a:avLst/>
          </a:prstGeom>
        </p:spPr>
      </p:pic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611560" y="332656"/>
            <a:ext cx="7543800" cy="136842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Introduction to…</a:t>
            </a:r>
            <a:endParaRPr lang="el-GR" sz="4000" dirty="0">
              <a:solidFill>
                <a:srgbClr val="00408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8" name="AutoShape 2"/>
          <p:cNvSpPr txBox="1">
            <a:spLocks noChangeArrowheads="1"/>
          </p:cNvSpPr>
          <p:nvPr/>
        </p:nvSpPr>
        <p:spPr>
          <a:xfrm>
            <a:off x="683568" y="3140968"/>
            <a:ext cx="7543800" cy="864369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4000" dirty="0" smtClean="0">
                <a:solidFill>
                  <a:srgbClr val="1A456E"/>
                </a:solidFill>
                <a:latin typeface="Arial" charset="0"/>
                <a:ea typeface="+mj-ea"/>
                <a:cs typeface="+mj-cs"/>
              </a:rPr>
              <a:t>                                                             </a:t>
            </a:r>
          </a:p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 </a:t>
            </a:r>
            <a:r>
              <a:rPr lang="en-US" sz="40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                          …Technologies</a:t>
            </a:r>
            <a:endParaRPr lang="el-GR" sz="4000" dirty="0">
              <a:solidFill>
                <a:srgbClr val="00408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MIWAI 2016 Tutorial: Introduction to Semantic Web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31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543800" cy="2593975"/>
          </a:xfrm>
        </p:spPr>
        <p:txBody>
          <a:bodyPr/>
          <a:lstStyle/>
          <a:p>
            <a:pPr eaLnBrk="1" fontAlgn="auto" hangingPunct="1">
              <a:spcBef>
                <a:spcPct val="6000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endParaRPr lang="el-GR" sz="3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725144"/>
            <a:ext cx="6911975" cy="10668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4800" b="1" i="1" dirty="0" smtClean="0">
                <a:solidFill>
                  <a:srgbClr val="004080"/>
                </a:solidFill>
                <a:latin typeface="Arial" charset="0"/>
                <a:ea typeface="+mn-ea"/>
                <a:cs typeface="+mn-cs"/>
              </a:rPr>
              <a:t>The Technologies</a:t>
            </a:r>
            <a:endParaRPr lang="el-GR" sz="4800" b="1" i="1" dirty="0">
              <a:solidFill>
                <a:srgbClr val="00408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84213" y="5300663"/>
            <a:ext cx="7543800" cy="136842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l-GR" sz="2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61867-CFF9-D14C-B3C1-C0A13AB46BE9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268760"/>
            <a:ext cx="2984500" cy="27305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The Semantic Web Tower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11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662113"/>
            <a:ext cx="685165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2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From </a:t>
            </a:r>
            <a:r>
              <a:rPr lang="en-US" sz="3600" dirty="0" smtClean="0">
                <a:latin typeface="Arial" charset="0"/>
                <a:ea typeface="+mj-ea"/>
                <a:cs typeface="+mj-cs"/>
              </a:rPr>
              <a:t>HTML</a:t>
            </a:r>
            <a:endParaRPr lang="el-GR" sz="36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34925" y="1652588"/>
            <a:ext cx="4187825" cy="4800600"/>
          </a:xfrm>
          <a:ln>
            <a:solidFill>
              <a:srgbClr val="000000">
                <a:alpha val="92155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&lt;h2&gt;Great Folk Rock Concert!!!&lt;/h2&gt;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&lt;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&gt;by &lt;b&gt;Eva Abraham&lt;/b&gt;&lt;/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&gt;, 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&lt;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br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&gt;at The Islington Club&lt;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br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</a:t>
            </a:r>
            <a:endParaRPr lang="el-GR" sz="18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on September 4, 2012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l-GR" dirty="0">
              <a:latin typeface="Arial" charset="0"/>
            </a:endParaRPr>
          </a:p>
        </p:txBody>
      </p:sp>
      <p:sp>
        <p:nvSpPr>
          <p:cNvPr id="30723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4F1170-D5B5-774B-9680-80195DEC11BB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12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427984" y="1628800"/>
            <a:ext cx="3312368" cy="27649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tx2"/>
              </a:buClr>
            </a:pPr>
            <a:r>
              <a:rPr lang="en-US" smtClean="0">
                <a:latin typeface="Arial" charset="0"/>
                <a:sym typeface="Symbol" charset="0"/>
              </a:rPr>
              <a:t>Web content is currently formatted for human readers rather than programs</a:t>
            </a:r>
          </a:p>
          <a:p>
            <a:pPr eaLnBrk="1" hangingPunct="1">
              <a:buClr>
                <a:schemeClr val="tx2"/>
              </a:buClr>
            </a:pPr>
            <a:r>
              <a:rPr lang="en-US" smtClean="0">
                <a:latin typeface="Arial" charset="0"/>
                <a:sym typeface="Symbol" charset="0"/>
              </a:rPr>
              <a:t>HTML is the predominant language in which Web pages are written (directly or using tools)</a:t>
            </a:r>
          </a:p>
          <a:p>
            <a:pPr eaLnBrk="1" hangingPunct="1">
              <a:buClr>
                <a:schemeClr val="tx2"/>
              </a:buClr>
            </a:pPr>
            <a:r>
              <a:rPr lang="en-US" smtClean="0">
                <a:latin typeface="Arial" charset="0"/>
                <a:sym typeface="Symbol" charset="0"/>
              </a:rPr>
              <a:t>Vocabulary describes presentation</a:t>
            </a:r>
            <a:endParaRPr lang="en-US" dirty="0">
              <a:latin typeface="Arial" charset="0"/>
              <a:sym typeface="Symbol" charset="0"/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043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  <a:ea typeface="+mj-ea"/>
                <a:cs typeface="+mj-cs"/>
              </a:rPr>
              <a:t>                                   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…to </a:t>
            </a:r>
            <a:r>
              <a:rPr lang="en-US" sz="3600" dirty="0" smtClean="0">
                <a:solidFill>
                  <a:srgbClr val="008000"/>
                </a:solidFill>
                <a:latin typeface="Arial" charset="0"/>
                <a:ea typeface="+mj-ea"/>
                <a:cs typeface="+mj-cs"/>
              </a:rPr>
              <a:t>XML</a:t>
            </a:r>
            <a:endParaRPr lang="el-GR" sz="3600" dirty="0">
              <a:solidFill>
                <a:srgbClr val="00800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34925" y="1652588"/>
            <a:ext cx="4187825" cy="4800600"/>
          </a:xfrm>
          <a:ln>
            <a:solidFill>
              <a:srgbClr val="000000">
                <a:alpha val="92155"/>
              </a:srgbClr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&lt;h2&gt;Great Folk Rock 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Concert&lt;/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h2&gt;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&lt;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&gt;by &lt;b&gt;Eva Abraham&lt;/b&gt;&lt;/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i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&gt;, </a:t>
            </a:r>
          </a:p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&lt;</a:t>
            </a:r>
            <a:r>
              <a:rPr lang="en-US" sz="1800" dirty="0" err="1">
                <a:solidFill>
                  <a:schemeClr val="tx2"/>
                </a:solidFill>
                <a:latin typeface="Arial" charset="0"/>
              </a:rPr>
              <a:t>br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&gt;at The 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Islington&lt;</a:t>
            </a:r>
            <a:r>
              <a:rPr lang="en-US" sz="1800" dirty="0" err="1" smtClean="0">
                <a:solidFill>
                  <a:schemeClr val="tx2"/>
                </a:solidFill>
                <a:latin typeface="Arial" charset="0"/>
              </a:rPr>
              <a:t>br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&gt;</a:t>
            </a:r>
            <a:endParaRPr lang="el-GR" sz="1800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1800" dirty="0">
                <a:solidFill>
                  <a:schemeClr val="tx2"/>
                </a:solidFill>
                <a:latin typeface="Arial" charset="0"/>
              </a:rPr>
              <a:t>on </a:t>
            </a:r>
            <a:r>
              <a:rPr lang="en-US" sz="1800" dirty="0" smtClean="0">
                <a:solidFill>
                  <a:schemeClr val="tx2"/>
                </a:solidFill>
                <a:latin typeface="Arial" charset="0"/>
              </a:rPr>
              <a:t>4 September, </a:t>
            </a:r>
            <a:r>
              <a:rPr lang="en-US" sz="1800" dirty="0">
                <a:solidFill>
                  <a:schemeClr val="tx2"/>
                </a:solidFill>
                <a:latin typeface="Arial" charset="0"/>
              </a:rPr>
              <a:t>2012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l-GR" dirty="0">
              <a:latin typeface="Arial" charset="0"/>
            </a:endParaRPr>
          </a:p>
        </p:txBody>
      </p:sp>
      <p:sp>
        <p:nvSpPr>
          <p:cNvPr id="30723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4F1170-D5B5-774B-9680-80195DEC11BB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13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30724" name="Rectangle 3"/>
          <p:cNvSpPr txBox="1">
            <a:spLocks noChangeArrowheads="1"/>
          </p:cNvSpPr>
          <p:nvPr/>
        </p:nvSpPr>
        <p:spPr bwMode="auto">
          <a:xfrm>
            <a:off x="4273550" y="1628800"/>
            <a:ext cx="4186238" cy="4800600"/>
          </a:xfrm>
          <a:prstGeom prst="rect">
            <a:avLst/>
          </a:prstGeom>
          <a:noFill/>
          <a:ln w="9525">
            <a:solidFill>
              <a:srgbClr val="008000">
                <a:alpha val="90979"/>
              </a:srgbClr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r>
              <a:rPr lang="en-US" sz="1800" dirty="0">
                <a:solidFill>
                  <a:srgbClr val="008000"/>
                </a:solidFill>
              </a:rPr>
              <a:t>&lt;concert</a:t>
            </a:r>
            <a:r>
              <a:rPr lang="en-US" sz="1800" dirty="0" smtClean="0">
                <a:solidFill>
                  <a:srgbClr val="008000"/>
                </a:solidFill>
              </a:rPr>
              <a:t>&gt; Great</a:t>
            </a:r>
            <a:endParaRPr lang="en-US" sz="18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r>
              <a:rPr lang="en-US" sz="1800" dirty="0">
                <a:solidFill>
                  <a:srgbClr val="008000"/>
                </a:solidFill>
              </a:rPr>
              <a:t>	&lt;</a:t>
            </a:r>
            <a:r>
              <a:rPr lang="en-US" sz="1800" dirty="0" smtClean="0">
                <a:solidFill>
                  <a:srgbClr val="008000"/>
                </a:solidFill>
              </a:rPr>
              <a:t>type&gt;Folk Rock Concert&lt;/type&gt; by</a:t>
            </a:r>
            <a:endParaRPr lang="en-US" sz="18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r>
              <a:rPr lang="en-US" sz="1800" dirty="0">
                <a:solidFill>
                  <a:srgbClr val="008000"/>
                </a:solidFill>
              </a:rPr>
              <a:t>	&lt;singer&gt;Eva Abraham&lt;/singer</a:t>
            </a:r>
            <a:r>
              <a:rPr lang="en-US" sz="1800" dirty="0" smtClean="0">
                <a:solidFill>
                  <a:srgbClr val="008000"/>
                </a:solidFill>
              </a:rPr>
              <a:t>&gt; at</a:t>
            </a:r>
            <a:endParaRPr lang="en-US" sz="18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r>
              <a:rPr lang="en-US" sz="1800" dirty="0">
                <a:solidFill>
                  <a:srgbClr val="008000"/>
                </a:solidFill>
              </a:rPr>
              <a:t>	&lt;place&gt;The Islington&lt;/place</a:t>
            </a:r>
            <a:r>
              <a:rPr lang="en-US" sz="1800" dirty="0" smtClean="0">
                <a:solidFill>
                  <a:srgbClr val="008000"/>
                </a:solidFill>
              </a:rPr>
              <a:t>&gt; on</a:t>
            </a:r>
            <a:endParaRPr lang="en-US" sz="1800" dirty="0">
              <a:solidFill>
                <a:srgbClr val="008000"/>
              </a:solidFill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r>
              <a:rPr lang="en-US" sz="1800" dirty="0">
                <a:solidFill>
                  <a:srgbClr val="008000"/>
                </a:solidFill>
              </a:rPr>
              <a:t>	&lt;date&gt;4 September 2012&lt;/date&gt;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r>
              <a:rPr lang="en-US" sz="1800" dirty="0">
                <a:solidFill>
                  <a:srgbClr val="008000"/>
                </a:solidFill>
              </a:rPr>
              <a:t>&lt;/concert&gt;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charset="0"/>
              <a:buNone/>
            </a:pPr>
            <a:endParaRPr lang="en-US" sz="2200" dirty="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en-US" sz="2200" dirty="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en-US" sz="2200" dirty="0"/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</a:pPr>
            <a:endParaRPr lang="el-GR" sz="2200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212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Identify the similarities and differences between the html and xml representations.</a:t>
            </a:r>
            <a:endParaRPr lang="en-US" dirty="0">
              <a:latin typeface="Arial" charset="0"/>
              <a:sym typeface="Symbo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14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  <a:latin typeface="Arial" charset="0"/>
              </a:rPr>
              <a:t>Activity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4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b="1" dirty="0" smtClean="0">
                <a:latin typeface="Arial" charset="0"/>
                <a:sym typeface="Symbol" charset="0"/>
              </a:rPr>
              <a:t>Similarities</a:t>
            </a:r>
          </a:p>
          <a:p>
            <a:pPr lvl="1" eaLnBrk="1" hangingPunct="1">
              <a:buClr>
                <a:schemeClr val="tx2"/>
              </a:buClr>
            </a:pPr>
            <a:r>
              <a:rPr lang="en-GB" dirty="0">
                <a:latin typeface="Arial" charset="0"/>
                <a:sym typeface="Symbol" charset="0"/>
              </a:rPr>
              <a:t>B</a:t>
            </a:r>
            <a:r>
              <a:rPr lang="en-GB" dirty="0" smtClean="0">
                <a:latin typeface="Arial" charset="0"/>
                <a:sym typeface="Symbol" charset="0"/>
              </a:rPr>
              <a:t>oth use tags</a:t>
            </a:r>
          </a:p>
          <a:p>
            <a:pPr lvl="1" eaLnBrk="1" hangingPunct="1">
              <a:buClr>
                <a:schemeClr val="tx2"/>
              </a:buClr>
            </a:pPr>
            <a:r>
              <a:rPr lang="en-GB" sz="2000" dirty="0" smtClean="0">
                <a:latin typeface="Arial" charset="0"/>
                <a:sym typeface="Symbol" charset="0"/>
              </a:rPr>
              <a:t>Same content</a:t>
            </a:r>
          </a:p>
          <a:p>
            <a:pPr lvl="1" eaLnBrk="1" hangingPunct="1">
              <a:buClr>
                <a:schemeClr val="tx2"/>
              </a:buClr>
            </a:pPr>
            <a:endParaRPr lang="en-GB" dirty="0">
              <a:latin typeface="Arial" charset="0"/>
              <a:sym typeface="Symbol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GB" b="1" dirty="0" smtClean="0">
                <a:latin typeface="Arial" charset="0"/>
                <a:sym typeface="Symbol" charset="0"/>
              </a:rPr>
              <a:t>Difference</a:t>
            </a:r>
            <a:endParaRPr lang="en-GB" b="1" dirty="0">
              <a:latin typeface="Arial" charset="0"/>
              <a:sym typeface="Symbol" charset="0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Tags represent different things</a:t>
            </a:r>
          </a:p>
          <a:p>
            <a:pPr lvl="2" eaLnBrk="1" hangingPunct="1">
              <a:buClr>
                <a:schemeClr val="tx2"/>
              </a:buClr>
            </a:pPr>
            <a:r>
              <a:rPr lang="en-US" sz="2000" dirty="0" smtClean="0">
                <a:solidFill>
                  <a:srgbClr val="004080"/>
                </a:solidFill>
              </a:rPr>
              <a:t>HTML tags </a:t>
            </a:r>
            <a:r>
              <a:rPr lang="en-US" sz="2000" dirty="0">
                <a:solidFill>
                  <a:srgbClr val="004080"/>
                </a:solidFill>
              </a:rPr>
              <a:t>describe how each information element should be displayed on the web </a:t>
            </a:r>
            <a:r>
              <a:rPr lang="en-US" sz="2000" dirty="0" smtClean="0">
                <a:solidFill>
                  <a:srgbClr val="004080"/>
                </a:solidFill>
              </a:rPr>
              <a:t>page</a:t>
            </a:r>
            <a:endParaRPr lang="en-US" sz="2000" dirty="0">
              <a:solidFill>
                <a:srgbClr val="004080"/>
              </a:solidFill>
            </a:endParaRPr>
          </a:p>
          <a:p>
            <a:pPr lvl="2" eaLnBrk="1" hangingPunct="1">
              <a:buClr>
                <a:schemeClr val="tx2"/>
              </a:buClr>
            </a:pPr>
            <a:r>
              <a:rPr lang="en-US" sz="2000" dirty="0">
                <a:solidFill>
                  <a:srgbClr val="004080"/>
                </a:solidFill>
              </a:rPr>
              <a:t>XML tags describe the structural relations between the elements of a web </a:t>
            </a:r>
            <a:r>
              <a:rPr lang="en-US" sz="2000" dirty="0" smtClean="0">
                <a:solidFill>
                  <a:srgbClr val="004080"/>
                </a:solidFill>
              </a:rPr>
              <a:t>page</a:t>
            </a:r>
            <a:endParaRPr lang="en-GB" sz="2000" dirty="0">
              <a:solidFill>
                <a:srgbClr val="004080"/>
              </a:solidFill>
              <a:latin typeface="Arial" charset="0"/>
              <a:sym typeface="Symbo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15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Solution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4709"/>
            <a:ext cx="1122929" cy="11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9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Explicit Metadata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7620000" cy="513204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Metadata: data about data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Metadata capture part of the </a:t>
            </a:r>
            <a:r>
              <a:rPr lang="en-US" i="1" dirty="0">
                <a:latin typeface="Arial" charset="0"/>
              </a:rPr>
              <a:t>meaning of data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</a:rPr>
              <a:t>Semantic Web does not rely on</a:t>
            </a:r>
            <a:r>
              <a:rPr lang="el-GR" dirty="0">
                <a:latin typeface="Arial" charset="0"/>
              </a:rPr>
              <a:t> text-based manipulation</a:t>
            </a:r>
            <a:r>
              <a:rPr lang="en-US" dirty="0">
                <a:latin typeface="Arial" charset="0"/>
              </a:rPr>
              <a:t>,</a:t>
            </a:r>
            <a:r>
              <a:rPr lang="el-GR" dirty="0">
                <a:latin typeface="Arial" charset="0"/>
              </a:rPr>
              <a:t> but rather </a:t>
            </a:r>
            <a:r>
              <a:rPr lang="en-US" dirty="0">
                <a:latin typeface="Arial" charset="0"/>
              </a:rPr>
              <a:t>on</a:t>
            </a:r>
            <a:r>
              <a:rPr lang="el-GR" dirty="0">
                <a:latin typeface="Arial" charset="0"/>
              </a:rPr>
              <a:t> machine-processable </a:t>
            </a:r>
            <a:r>
              <a:rPr lang="el-GR" dirty="0" smtClean="0">
                <a:latin typeface="Arial" charset="0"/>
              </a:rPr>
              <a:t>metadata</a:t>
            </a:r>
            <a:endParaRPr lang="en-GB" dirty="0">
              <a:latin typeface="Arial" charset="0"/>
            </a:endParaRPr>
          </a:p>
        </p:txBody>
      </p:sp>
      <p:sp>
        <p:nvSpPr>
          <p:cNvPr id="3277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A66CD79-AC74-0349-AE1D-7CB82CB06991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16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1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The RDF Data Model</a:t>
            </a:r>
            <a:endParaRPr lang="el-GR" sz="3600" dirty="0">
              <a:solidFill>
                <a:srgbClr val="00408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r>
              <a:rPr lang="en-US" b="1" dirty="0">
                <a:solidFill>
                  <a:srgbClr val="675E47"/>
                </a:solidFill>
                <a:latin typeface="Arial" charset="0"/>
                <a:sym typeface="Symbol" charset="0"/>
              </a:rPr>
              <a:t>Resource Description Framework</a:t>
            </a: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defRPr/>
            </a:pPr>
            <a:r>
              <a:rPr lang="en-US" dirty="0">
                <a:latin typeface="Arial" charset="0"/>
                <a:sym typeface="Symbol" charset="0"/>
              </a:rPr>
              <a:t>A data model for describing </a:t>
            </a:r>
            <a:r>
              <a:rPr lang="en-US" dirty="0" smtClean="0">
                <a:latin typeface="Arial" charset="0"/>
                <a:sym typeface="Symbol" charset="0"/>
              </a:rPr>
              <a:t>metadata</a:t>
            </a:r>
            <a:endParaRPr lang="en-GB" dirty="0">
              <a:latin typeface="Arial" charset="0"/>
              <a:sym typeface="Symbo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GB" dirty="0">
                <a:latin typeface="Arial" charset="0"/>
                <a:sym typeface="Symbol" charset="0"/>
              </a:rPr>
              <a:t> </a:t>
            </a:r>
            <a:r>
              <a:rPr lang="en-US" dirty="0">
                <a:latin typeface="Arial" charset="0"/>
              </a:rPr>
              <a:t>The fundamental concepts of RDF are:</a:t>
            </a:r>
            <a:endParaRPr lang="en-GB" dirty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GB" b="1" dirty="0">
                <a:solidFill>
                  <a:srgbClr val="675E47"/>
                </a:solidFill>
                <a:latin typeface="Arial" charset="0"/>
              </a:rPr>
              <a:t>resources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GB" b="1" dirty="0">
                <a:solidFill>
                  <a:srgbClr val="675E47"/>
                </a:solidFill>
                <a:latin typeface="Arial" charset="0"/>
              </a:rPr>
              <a:t>properties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GB" b="1" dirty="0">
                <a:solidFill>
                  <a:srgbClr val="675E47"/>
                </a:solidFill>
                <a:latin typeface="Arial" charset="0"/>
              </a:rPr>
              <a:t>statements</a:t>
            </a:r>
            <a:endParaRPr lang="el-GR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defRPr/>
            </a:pPr>
            <a:endParaRPr lang="en-US" dirty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endParaRPr lang="el-GR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  <a:defRPr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379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E44E6B-3402-204D-AA18-7ECBC01D1ADD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17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51942"/>
            <a:ext cx="1643980" cy="1777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067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Resources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 b="1">
                <a:solidFill>
                  <a:srgbClr val="675E47"/>
                </a:solidFill>
                <a:latin typeface="Arial" charset="0"/>
                <a:ea typeface="ＭＳ Ｐゴシック" charset="-128"/>
              </a:rPr>
              <a:t>Resource</a:t>
            </a:r>
            <a:r>
              <a:rPr lang="en-US" altLang="en-US">
                <a:latin typeface="Arial" charset="0"/>
                <a:ea typeface="ＭＳ Ｐゴシック" charset="-128"/>
              </a:rPr>
              <a:t>: a specific “</a:t>
            </a:r>
            <a:r>
              <a:rPr lang="en-US" altLang="ja-JP">
                <a:latin typeface="Arial" charset="0"/>
                <a:ea typeface="ＭＳ Ｐゴシック" charset="-128"/>
              </a:rPr>
              <a:t>thing</a:t>
            </a:r>
            <a:r>
              <a:rPr lang="en-US" altLang="en-US">
                <a:latin typeface="Arial" charset="0"/>
                <a:ea typeface="ＭＳ Ｐゴシック" charset="-128"/>
              </a:rPr>
              <a:t>”</a:t>
            </a:r>
            <a:r>
              <a:rPr lang="en-US" altLang="ja-JP">
                <a:latin typeface="Arial" charset="0"/>
                <a:ea typeface="ＭＳ Ｐゴシック" charset="-128"/>
              </a:rPr>
              <a:t> we want to talk about</a:t>
            </a:r>
            <a:endParaRPr lang="en-GB" altLang="ja-JP">
              <a:latin typeface="Aria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GB" altLang="en-US">
                <a:latin typeface="Arial" charset="0"/>
                <a:ea typeface="ＭＳ Ｐゴシック" charset="-128"/>
              </a:rPr>
              <a:t>E.g. Eva Abraham, Islington Club, London etc. 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Every resource has a </a:t>
            </a:r>
            <a:r>
              <a:rPr lang="en-US" altLang="en-US" b="1">
                <a:solidFill>
                  <a:srgbClr val="675E47"/>
                </a:solidFill>
                <a:latin typeface="Arial" charset="0"/>
                <a:ea typeface="ＭＳ Ｐゴシック" charset="-128"/>
              </a:rPr>
              <a:t>URI</a:t>
            </a:r>
            <a:r>
              <a:rPr lang="en-US" altLang="en-US">
                <a:latin typeface="Arial" charset="0"/>
                <a:ea typeface="ＭＳ Ｐゴシック" charset="-128"/>
              </a:rPr>
              <a:t>, a Universal Resource Identifier 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A URI can be </a:t>
            </a:r>
            <a:endParaRPr lang="en-GB" altLang="en-US">
              <a:latin typeface="Aria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n-GB" altLang="en-US">
                <a:latin typeface="Arial" charset="0"/>
                <a:ea typeface="ＭＳ Ｐゴシック" charset="-128"/>
              </a:rPr>
              <a:t>a URL (Web address) or </a:t>
            </a:r>
            <a:endParaRPr lang="el-GR" altLang="en-US">
              <a:latin typeface="Arial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  <a:buClr>
                <a:schemeClr val="accent1"/>
              </a:buClr>
            </a:pPr>
            <a:r>
              <a:rPr lang="el-GR" altLang="en-US">
                <a:latin typeface="Arial" charset="0"/>
                <a:ea typeface="ＭＳ Ｐゴシック" charset="-128"/>
              </a:rPr>
              <a:t>some other kind of unique identifier</a:t>
            </a: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Advantages of using URIs:</a:t>
            </a:r>
            <a:endParaRPr lang="el-GR" altLang="en-US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l-GR" altLang="en-US">
                <a:latin typeface="Arial" charset="0"/>
                <a:ea typeface="ＭＳ Ｐゴシック" charset="-128"/>
              </a:rPr>
              <a:t>Α</a:t>
            </a:r>
            <a:r>
              <a:rPr lang="en-GB" altLang="en-US">
                <a:latin typeface="Arial" charset="0"/>
                <a:ea typeface="ＭＳ Ｐゴシック" charset="-128"/>
              </a:rPr>
              <a:t> global, worldwide, unique naming scheme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GB" altLang="en-US">
                <a:latin typeface="Arial" charset="0"/>
                <a:ea typeface="ＭＳ Ｐゴシック" charset="-128"/>
              </a:rPr>
              <a:t>Reduces the homonym problem of distributed data representation</a:t>
            </a:r>
            <a:endParaRPr lang="en-US" altLang="en-US">
              <a:latin typeface="Arial" charset="0"/>
              <a:ea typeface="ＭＳ Ｐゴシック" charset="-128"/>
            </a:endParaRPr>
          </a:p>
        </p:txBody>
      </p:sp>
      <p:sp>
        <p:nvSpPr>
          <p:cNvPr id="18437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6671CE5-A35B-144D-84FE-AA291BC1272C}" type="slidenum">
              <a:rPr lang="el-GR" altLang="en-US" sz="1800">
                <a:solidFill>
                  <a:schemeClr val="bg1"/>
                </a:solidFill>
              </a:rPr>
              <a:pPr eaLnBrk="1" hangingPunct="1"/>
              <a:t>18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Properties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7693025" cy="38036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A</a:t>
            </a:r>
            <a:r>
              <a:rPr lang="en-US" altLang="en-US" dirty="0" smtClean="0">
                <a:latin typeface="Arial" charset="0"/>
                <a:ea typeface="ＭＳ Ｐゴシック" charset="-128"/>
              </a:rPr>
              <a:t> </a:t>
            </a:r>
            <a:r>
              <a:rPr lang="en-US" altLang="en-US" dirty="0">
                <a:latin typeface="Arial" charset="0"/>
                <a:ea typeface="ＭＳ Ｐゴシック" charset="-128"/>
              </a:rPr>
              <a:t>special kind of resources</a:t>
            </a:r>
            <a:endParaRPr lang="en-GB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r>
              <a:rPr lang="en-GB" altLang="en-US" dirty="0">
                <a:latin typeface="Arial" charset="0"/>
                <a:ea typeface="ＭＳ Ｐゴシック" charset="-128"/>
              </a:rPr>
              <a:t>They describe relations between resources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GB" altLang="en-US" dirty="0">
                <a:latin typeface="Arial" charset="0"/>
                <a:ea typeface="ＭＳ Ｐゴシック" charset="-128"/>
              </a:rPr>
              <a:t>E.g. “</a:t>
            </a:r>
            <a:r>
              <a:rPr lang="en-GB" altLang="ja-JP" dirty="0" err="1">
                <a:latin typeface="Arial" charset="0"/>
                <a:ea typeface="ＭＳ Ｐゴシック" charset="-128"/>
              </a:rPr>
              <a:t>singsAt</a:t>
            </a:r>
            <a:r>
              <a:rPr lang="en-GB" altLang="en-US" dirty="0">
                <a:latin typeface="Arial" charset="0"/>
                <a:ea typeface="ＭＳ Ｐゴシック" charset="-128"/>
              </a:rPr>
              <a:t>”</a:t>
            </a:r>
            <a:r>
              <a:rPr lang="en-GB" altLang="ja-JP" dirty="0">
                <a:latin typeface="Arial" charset="0"/>
                <a:ea typeface="ＭＳ Ｐゴシック" charset="-128"/>
              </a:rPr>
              <a:t>, </a:t>
            </a:r>
            <a:r>
              <a:rPr lang="en-GB" altLang="en-US" dirty="0">
                <a:latin typeface="Arial" charset="0"/>
                <a:ea typeface="ＭＳ Ｐゴシック" charset="-128"/>
              </a:rPr>
              <a:t>“</a:t>
            </a:r>
            <a:r>
              <a:rPr lang="en-GB" altLang="ja-JP" dirty="0">
                <a:latin typeface="Arial" charset="0"/>
                <a:ea typeface="ＭＳ Ｐゴシック" charset="-128"/>
              </a:rPr>
              <a:t>age</a:t>
            </a:r>
            <a:r>
              <a:rPr lang="en-GB" altLang="en-US" dirty="0">
                <a:latin typeface="Arial" charset="0"/>
                <a:ea typeface="ＭＳ Ｐゴシック" charset="-128"/>
              </a:rPr>
              <a:t>”</a:t>
            </a:r>
            <a:r>
              <a:rPr lang="en-GB" altLang="ja-JP" dirty="0">
                <a:latin typeface="Arial" charset="0"/>
                <a:ea typeface="ＭＳ Ｐゴシック" charset="-128"/>
              </a:rPr>
              <a:t>, </a:t>
            </a:r>
            <a:r>
              <a:rPr lang="en-GB" altLang="en-US" dirty="0">
                <a:latin typeface="Arial" charset="0"/>
                <a:ea typeface="ＭＳ Ｐゴシック" charset="-128"/>
              </a:rPr>
              <a:t>“</a:t>
            </a:r>
            <a:r>
              <a:rPr lang="en-GB" altLang="ja-JP" dirty="0" err="1">
                <a:latin typeface="Arial" charset="0"/>
                <a:ea typeface="ＭＳ Ｐゴシック" charset="-128"/>
              </a:rPr>
              <a:t>locatedIn</a:t>
            </a:r>
            <a:r>
              <a:rPr lang="en-GB" altLang="en-US" dirty="0">
                <a:latin typeface="Arial" charset="0"/>
                <a:ea typeface="ＭＳ Ｐゴシック" charset="-128"/>
              </a:rPr>
              <a:t>”</a:t>
            </a:r>
            <a:r>
              <a:rPr lang="en-GB" altLang="ja-JP" dirty="0">
                <a:latin typeface="Arial" charset="0"/>
                <a:ea typeface="ＭＳ Ｐゴシック" charset="-128"/>
              </a:rPr>
              <a:t>, etc. </a:t>
            </a:r>
            <a:endParaRPr lang="en-US" altLang="ja-JP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Properties are also identified by URIs</a:t>
            </a:r>
            <a:r>
              <a:rPr lang="en-US" altLang="en-US" sz="1600" dirty="0">
                <a:latin typeface="Arial" charset="0"/>
                <a:ea typeface="ＭＳ Ｐゴシック" charset="-128"/>
              </a:rPr>
              <a:t> </a:t>
            </a:r>
            <a:endParaRPr lang="el-GR" altLang="en-US" sz="1600" dirty="0">
              <a:latin typeface="Arial" charset="0"/>
              <a:ea typeface="ＭＳ Ｐゴシック" charset="-128"/>
            </a:endParaRPr>
          </a:p>
        </p:txBody>
      </p:sp>
      <p:sp>
        <p:nvSpPr>
          <p:cNvPr id="1946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xfrm>
            <a:off x="8531225" y="5661025"/>
            <a:ext cx="549275" cy="396875"/>
          </a:xfr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24B46FD-15BB-9241-B844-4CC9EF272684}" type="slidenum">
              <a:rPr lang="el-GR" altLang="en-US" sz="1800">
                <a:solidFill>
                  <a:schemeClr val="bg1"/>
                </a:solidFill>
              </a:rPr>
              <a:pPr eaLnBrk="1" hangingPunct="1"/>
              <a:t>19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3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Outline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</a:rPr>
              <a:t>The Semantic Web Vision</a:t>
            </a:r>
            <a:endParaRPr lang="en-US" dirty="0">
              <a:solidFill>
                <a:schemeClr val="tx2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Main Technologies</a:t>
            </a:r>
          </a:p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Linked Open Data</a:t>
            </a:r>
          </a:p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Semantic Web Applications</a:t>
            </a:r>
          </a:p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Demonstration of Protégé </a:t>
            </a:r>
            <a:endParaRPr lang="en-US" dirty="0">
              <a:latin typeface="Arial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1945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A813B9-039B-F44C-B117-9E6F148B4E2B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Outline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27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Statements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31150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b="1" dirty="0">
                <a:solidFill>
                  <a:srgbClr val="675E47"/>
                </a:solidFill>
                <a:latin typeface="Arial" charset="0"/>
              </a:rPr>
              <a:t>Statements</a:t>
            </a:r>
            <a:r>
              <a:rPr lang="en-US" dirty="0">
                <a:latin typeface="Arial" charset="0"/>
              </a:rPr>
              <a:t> assert the properties of resources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A statement </a:t>
            </a:r>
            <a:r>
              <a:rPr lang="en-GB" dirty="0">
                <a:latin typeface="Arial" charset="0"/>
              </a:rPr>
              <a:t>consists of a resource (</a:t>
            </a:r>
            <a:r>
              <a:rPr lang="en-GB" b="1" dirty="0">
                <a:solidFill>
                  <a:srgbClr val="0000FF"/>
                </a:solidFill>
                <a:latin typeface="Arial" charset="0"/>
              </a:rPr>
              <a:t>subject</a:t>
            </a:r>
            <a:r>
              <a:rPr lang="en-GB" dirty="0">
                <a:latin typeface="Arial" charset="0"/>
              </a:rPr>
              <a:t>), a property (</a:t>
            </a:r>
            <a:r>
              <a:rPr lang="en-GB" b="1" dirty="0">
                <a:solidFill>
                  <a:srgbClr val="FF0000"/>
                </a:solidFill>
                <a:latin typeface="Arial" charset="0"/>
              </a:rPr>
              <a:t>predicate</a:t>
            </a:r>
            <a:r>
              <a:rPr lang="en-GB" dirty="0">
                <a:latin typeface="Arial" charset="0"/>
              </a:rPr>
              <a:t>) and a value (</a:t>
            </a:r>
            <a:r>
              <a:rPr lang="en-GB" b="1" dirty="0">
                <a:solidFill>
                  <a:srgbClr val="008000"/>
                </a:solidFill>
                <a:latin typeface="Arial" charset="0"/>
              </a:rPr>
              <a:t>object</a:t>
            </a:r>
            <a:r>
              <a:rPr lang="en-GB" dirty="0">
                <a:latin typeface="Arial" charset="0"/>
              </a:rPr>
              <a:t>)</a:t>
            </a:r>
            <a:endParaRPr lang="en-US" dirty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A value is either a resource or a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literal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Literals in RDF are used to identify data values (e.g. numbers, dates, etc</a:t>
            </a:r>
            <a:r>
              <a:rPr lang="en-US" dirty="0" smtClean="0">
                <a:latin typeface="Arial" charset="0"/>
              </a:rPr>
              <a:t>.)</a:t>
            </a:r>
            <a:endParaRPr lang="en-GB" dirty="0" smtClean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</a:pPr>
            <a:endParaRPr lang="en-GB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US" b="1" dirty="0">
                <a:latin typeface="Arial" charset="0"/>
                <a:ea typeface="ＭＳ Ｐゴシック" charset="-128"/>
              </a:rPr>
              <a:t>(</a:t>
            </a:r>
            <a:r>
              <a:rPr lang="en-GB" altLang="en-US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http://</a:t>
            </a:r>
            <a:r>
              <a:rPr lang="en-GB" altLang="en-US" b="1" dirty="0" err="1">
                <a:solidFill>
                  <a:srgbClr val="0000FF"/>
                </a:solidFill>
                <a:latin typeface="Arial" charset="0"/>
                <a:ea typeface="ＭＳ Ｐゴシック" charset="-128"/>
              </a:rPr>
              <a:t>www.music.org</a:t>
            </a:r>
            <a:r>
              <a:rPr lang="en-GB" altLang="en-US" b="1" dirty="0">
                <a:solidFill>
                  <a:srgbClr val="0000FF"/>
                </a:solidFill>
                <a:latin typeface="Arial" charset="0"/>
                <a:ea typeface="ＭＳ Ｐゴシック" charset="-128"/>
              </a:rPr>
              <a:t>/ontology/</a:t>
            </a:r>
            <a:r>
              <a:rPr lang="en-GB" altLang="en-US" b="1" dirty="0" err="1">
                <a:solidFill>
                  <a:srgbClr val="0000FF"/>
                </a:solidFill>
                <a:latin typeface="Arial" charset="0"/>
                <a:ea typeface="ＭＳ Ｐゴシック" charset="-128"/>
              </a:rPr>
              <a:t>singers.ttl#EvaAbraham</a:t>
            </a:r>
            <a:r>
              <a:rPr lang="en-GB" altLang="en-US" b="1" dirty="0">
                <a:latin typeface="Arial" charset="0"/>
                <a:ea typeface="ＭＳ Ｐゴシック" charset="-128"/>
              </a:rPr>
              <a:t>,</a:t>
            </a:r>
            <a:endParaRPr lang="en-US" altLang="en-US" b="1" dirty="0">
              <a:latin typeface="Arial" charset="0"/>
              <a:ea typeface="ＭＳ Ｐゴシック" charset="-128"/>
            </a:endParaRPr>
          </a:p>
          <a:p>
            <a:pPr eaLnBrk="1" hangingPunct="1">
              <a:buFont typeface="Arial" charset="0"/>
              <a:buNone/>
            </a:pPr>
            <a:r>
              <a:rPr lang="en-US" altLang="en-US" b="1" dirty="0">
                <a:latin typeface="Arial" charset="0"/>
                <a:ea typeface="ＭＳ Ｐゴシック" charset="-128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http</a:t>
            </a:r>
            <a:r>
              <a:rPr lang="en-GB" altLang="en-US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://</a:t>
            </a:r>
            <a:r>
              <a:rPr lang="en-GB" altLang="en-US" b="1" dirty="0" err="1">
                <a:solidFill>
                  <a:srgbClr val="FF0000"/>
                </a:solidFill>
                <a:latin typeface="Arial" charset="0"/>
                <a:ea typeface="ＭＳ Ｐゴシック" charset="-128"/>
              </a:rPr>
              <a:t>www.music.org</a:t>
            </a:r>
            <a:r>
              <a:rPr lang="en-GB" altLang="en-US" b="1" dirty="0">
                <a:solidFill>
                  <a:srgbClr val="FF0000"/>
                </a:solidFill>
                <a:latin typeface="Arial" charset="0"/>
                <a:ea typeface="ＭＳ Ｐゴシック" charset="-128"/>
              </a:rPr>
              <a:t>/ontology/</a:t>
            </a:r>
            <a:r>
              <a:rPr lang="en-GB" altLang="en-US" b="1" dirty="0" err="1">
                <a:solidFill>
                  <a:srgbClr val="FF0000"/>
                </a:solidFill>
                <a:latin typeface="Arial" charset="0"/>
                <a:ea typeface="ＭＳ Ｐゴシック" charset="-128"/>
              </a:rPr>
              <a:t>music.ttl#singsAt</a:t>
            </a:r>
            <a:r>
              <a:rPr lang="en-GB" altLang="en-US" b="1" dirty="0">
                <a:latin typeface="Arial" charset="0"/>
                <a:ea typeface="ＭＳ Ｐゴシック" charset="-128"/>
              </a:rPr>
              <a:t>, </a:t>
            </a:r>
          </a:p>
          <a:p>
            <a:pPr eaLnBrk="1" hangingPunct="1">
              <a:buFont typeface="Wingdings" charset="2"/>
              <a:buNone/>
            </a:pPr>
            <a:r>
              <a:rPr lang="en-GB" altLang="en-US" b="1" dirty="0">
                <a:latin typeface="Arial" charset="0"/>
                <a:ea typeface="ＭＳ Ｐゴシック" charset="-128"/>
              </a:rPr>
              <a:t> </a:t>
            </a:r>
            <a:r>
              <a:rPr lang="en-GB" altLang="en-US" b="1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http://</a:t>
            </a:r>
            <a:r>
              <a:rPr lang="en-GB" altLang="en-US" b="1" dirty="0" err="1">
                <a:solidFill>
                  <a:srgbClr val="008000"/>
                </a:solidFill>
                <a:latin typeface="Arial" charset="0"/>
                <a:ea typeface="ＭＳ Ｐゴシック" charset="-128"/>
              </a:rPr>
              <a:t>dbpedia.org</a:t>
            </a:r>
            <a:r>
              <a:rPr lang="en-GB" altLang="en-US" b="1" dirty="0">
                <a:solidFill>
                  <a:srgbClr val="008000"/>
                </a:solidFill>
                <a:latin typeface="Arial" charset="0"/>
                <a:ea typeface="ＭＳ Ｐゴシック" charset="-128"/>
              </a:rPr>
              <a:t>/resource/</a:t>
            </a:r>
            <a:r>
              <a:rPr lang="en-GB" altLang="en-US" b="1" dirty="0" err="1">
                <a:solidFill>
                  <a:srgbClr val="008000"/>
                </a:solidFill>
                <a:latin typeface="Arial" charset="0"/>
                <a:ea typeface="ＭＳ Ｐゴシック" charset="-128"/>
              </a:rPr>
              <a:t>IslingtonClub</a:t>
            </a:r>
            <a:r>
              <a:rPr lang="en-US" altLang="en-US" b="1" dirty="0">
                <a:latin typeface="Arial" charset="0"/>
                <a:ea typeface="ＭＳ Ｐゴシック" charset="-128"/>
              </a:rPr>
              <a:t>)</a:t>
            </a:r>
          </a:p>
          <a:p>
            <a:pPr lvl="1" eaLnBrk="1" hangingPunct="1">
              <a:buClr>
                <a:schemeClr val="accent1"/>
              </a:buClr>
            </a:pPr>
            <a:endParaRPr lang="en-GB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2048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946587-8638-124C-AE99-691165897342}" type="slidenum">
              <a:rPr lang="el-GR" altLang="en-US" sz="1800">
                <a:solidFill>
                  <a:schemeClr val="bg1"/>
                </a:solidFill>
              </a:rPr>
              <a:pPr eaLnBrk="1" hangingPunct="1"/>
              <a:t>20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Graphs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12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284538"/>
            <a:ext cx="7620000" cy="2376487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GB" dirty="0" smtClean="0">
                <a:solidFill>
                  <a:srgbClr val="2F2B20"/>
                </a:solidFill>
                <a:latin typeface="Arial" charset="0"/>
              </a:rPr>
              <a:t>Statement: </a:t>
            </a:r>
          </a:p>
          <a:p>
            <a:pPr marL="114300" indent="0" eaLnBrk="1" hangingPunct="1">
              <a:buClr>
                <a:schemeClr val="tx2"/>
              </a:buClr>
              <a:buFont typeface="Arial" charset="0"/>
              <a:buNone/>
              <a:defRPr/>
            </a:pPr>
            <a:r>
              <a:rPr lang="en-GB" dirty="0" smtClean="0">
                <a:solidFill>
                  <a:srgbClr val="2F2B20"/>
                </a:solidFill>
                <a:latin typeface="Arial" charset="0"/>
              </a:rPr>
              <a:t>   </a:t>
            </a:r>
            <a:r>
              <a:rPr lang="en-GB" b="1" dirty="0" smtClean="0">
                <a:solidFill>
                  <a:schemeClr val="tx2"/>
                </a:solidFill>
                <a:latin typeface="Arial" charset="0"/>
              </a:rPr>
              <a:t>Two labelled nodes connected by a labelled arc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GB" dirty="0" smtClean="0">
                <a:solidFill>
                  <a:srgbClr val="2F2B20"/>
                </a:solidFill>
                <a:latin typeface="Arial" charset="0"/>
              </a:rPr>
              <a:t>Arc (labelled by </a:t>
            </a:r>
            <a:r>
              <a:rPr lang="en-GB" dirty="0" smtClean="0">
                <a:solidFill>
                  <a:srgbClr val="FF0000"/>
                </a:solidFill>
                <a:latin typeface="Arial" charset="0"/>
              </a:rPr>
              <a:t>predicate</a:t>
            </a:r>
            <a:r>
              <a:rPr lang="en-GB" dirty="0" smtClean="0">
                <a:solidFill>
                  <a:srgbClr val="2F2B20"/>
                </a:solidFill>
                <a:latin typeface="Arial" charset="0"/>
              </a:rPr>
              <a:t>) directed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GB" sz="2200" dirty="0" smtClean="0">
                <a:latin typeface="Arial" charset="0"/>
              </a:rPr>
              <a:t>From the node labelled by the </a:t>
            </a:r>
            <a:r>
              <a:rPr lang="en-GB" sz="2200" dirty="0" smtClean="0">
                <a:solidFill>
                  <a:srgbClr val="0000FF"/>
                </a:solidFill>
                <a:latin typeface="Arial" charset="0"/>
              </a:rPr>
              <a:t>subject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GB" sz="2200" dirty="0" smtClean="0">
                <a:latin typeface="Arial" charset="0"/>
              </a:rPr>
              <a:t>To the node labelled by the </a:t>
            </a:r>
            <a:r>
              <a:rPr lang="en-GB" sz="2200" dirty="0" smtClean="0">
                <a:solidFill>
                  <a:srgbClr val="008000"/>
                </a:solidFill>
                <a:latin typeface="Arial" charset="0"/>
              </a:rPr>
              <a:t>object</a:t>
            </a:r>
          </a:p>
        </p:txBody>
      </p:sp>
      <p:sp>
        <p:nvSpPr>
          <p:cNvPr id="4" name="Oval 3"/>
          <p:cNvSpPr/>
          <p:nvPr/>
        </p:nvSpPr>
        <p:spPr>
          <a:xfrm>
            <a:off x="107950" y="2012950"/>
            <a:ext cx="3455988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563938" y="2349500"/>
            <a:ext cx="187166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5427663" y="2028825"/>
            <a:ext cx="2808287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21510" name="TextBox 10"/>
          <p:cNvSpPr txBox="1">
            <a:spLocks noChangeArrowheads="1"/>
          </p:cNvSpPr>
          <p:nvPr/>
        </p:nvSpPr>
        <p:spPr bwMode="auto">
          <a:xfrm>
            <a:off x="3851275" y="1844675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singsAt</a:t>
            </a:r>
          </a:p>
        </p:txBody>
      </p:sp>
      <p:sp>
        <p:nvSpPr>
          <p:cNvPr id="21511" name="TextBox 18"/>
          <p:cNvSpPr txBox="1">
            <a:spLocks noChangeArrowheads="1"/>
          </p:cNvSpPr>
          <p:nvPr/>
        </p:nvSpPr>
        <p:spPr bwMode="auto">
          <a:xfrm>
            <a:off x="973138" y="2092325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EvaAbraham</a:t>
            </a:r>
          </a:p>
        </p:txBody>
      </p:sp>
      <p:sp>
        <p:nvSpPr>
          <p:cNvPr id="21512" name="TextBox 19"/>
          <p:cNvSpPr txBox="1">
            <a:spLocks noChangeArrowheads="1"/>
          </p:cNvSpPr>
          <p:nvPr/>
        </p:nvSpPr>
        <p:spPr bwMode="auto">
          <a:xfrm>
            <a:off x="6011863" y="2154238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IslingtonClub</a:t>
            </a:r>
          </a:p>
        </p:txBody>
      </p:sp>
      <p:sp>
        <p:nvSpPr>
          <p:cNvPr id="2151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E248B1C-3B7F-204F-BCC5-AA90D64EB890}" type="slidenum">
              <a:rPr lang="el-GR" altLang="en-US" sz="1800">
                <a:solidFill>
                  <a:schemeClr val="bg1"/>
                </a:solidFill>
              </a:rPr>
              <a:pPr eaLnBrk="1" hangingPunct="1"/>
              <a:t>21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2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RDF Graph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573463"/>
            <a:ext cx="7620000" cy="28273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GB" altLang="en-US">
                <a:latin typeface="Arial" charset="0"/>
                <a:ea typeface="ＭＳ Ｐゴシック" charset="-128"/>
              </a:rPr>
              <a:t>The object of a statement can be the subject of another statement.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</a:pPr>
            <a:r>
              <a:rPr lang="en-GB" altLang="en-US">
                <a:latin typeface="Arial" charset="0"/>
                <a:ea typeface="ＭＳ Ｐゴシック" charset="-128"/>
              </a:rPr>
              <a:t>Graphs can be created in a distributed fashion by using the same URIs</a:t>
            </a:r>
          </a:p>
          <a:p>
            <a:pPr marL="411163" lvl="1" indent="0" eaLnBrk="1" hangingPunct="1">
              <a:lnSpc>
                <a:spcPct val="90000"/>
              </a:lnSpc>
              <a:buFont typeface="Arial" charset="0"/>
              <a:buNone/>
            </a:pPr>
            <a:r>
              <a:rPr lang="en-GB" altLang="en-US" sz="2200" b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=&gt; Web of Data</a:t>
            </a:r>
            <a:endParaRPr lang="el-GR" altLang="en-US" sz="2200" b="1">
              <a:solidFill>
                <a:schemeClr val="tx2"/>
              </a:solidFill>
              <a:latin typeface="Arial" charset="0"/>
              <a:ea typeface="ＭＳ Ｐゴシック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32138" y="1773238"/>
            <a:ext cx="1584325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716463" y="1452563"/>
            <a:ext cx="20875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22533" name="TextBox 13"/>
          <p:cNvSpPr txBox="1">
            <a:spLocks noChangeArrowheads="1"/>
          </p:cNvSpPr>
          <p:nvPr/>
        </p:nvSpPr>
        <p:spPr bwMode="auto">
          <a:xfrm>
            <a:off x="3276600" y="1268413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singsAt</a:t>
            </a:r>
          </a:p>
        </p:txBody>
      </p:sp>
      <p:sp>
        <p:nvSpPr>
          <p:cNvPr id="22534" name="TextBox 14"/>
          <p:cNvSpPr txBox="1">
            <a:spLocks noChangeArrowheads="1"/>
          </p:cNvSpPr>
          <p:nvPr/>
        </p:nvSpPr>
        <p:spPr bwMode="auto">
          <a:xfrm>
            <a:off x="684213" y="1516063"/>
            <a:ext cx="27352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EvaAbraham</a:t>
            </a:r>
          </a:p>
        </p:txBody>
      </p:sp>
      <p:sp>
        <p:nvSpPr>
          <p:cNvPr id="16" name="Oval 15"/>
          <p:cNvSpPr/>
          <p:nvPr/>
        </p:nvSpPr>
        <p:spPr>
          <a:xfrm>
            <a:off x="107950" y="1412875"/>
            <a:ext cx="3024188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  <a:effectLst>
            <a:outerShdw blurRad="50800" dist="25400" algn="b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536" name="TextBox 17"/>
          <p:cNvSpPr txBox="1">
            <a:spLocks noChangeArrowheads="1"/>
          </p:cNvSpPr>
          <p:nvPr/>
        </p:nvSpPr>
        <p:spPr bwMode="auto">
          <a:xfrm>
            <a:off x="5003800" y="1557338"/>
            <a:ext cx="1944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IslingtonClub</a:t>
            </a:r>
          </a:p>
        </p:txBody>
      </p:sp>
      <p:cxnSp>
        <p:nvCxnSpPr>
          <p:cNvPr id="19" name="Straight Arrow Connector 18"/>
          <p:cNvCxnSpPr>
            <a:stCxn id="13" idx="5"/>
            <a:endCxn id="21" idx="0"/>
          </p:cNvCxnSpPr>
          <p:nvPr/>
        </p:nvCxnSpPr>
        <p:spPr>
          <a:xfrm>
            <a:off x="6499225" y="2005013"/>
            <a:ext cx="557213" cy="847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011863" y="2852738"/>
            <a:ext cx="2089150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22539" name="TextBox 21"/>
          <p:cNvSpPr txBox="1">
            <a:spLocks noChangeArrowheads="1"/>
          </p:cNvSpPr>
          <p:nvPr/>
        </p:nvSpPr>
        <p:spPr bwMode="auto">
          <a:xfrm>
            <a:off x="6516688" y="2957513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>
                <a:latin typeface="Calibri" charset="0"/>
              </a:rPr>
              <a:t>Islington</a:t>
            </a:r>
            <a:endParaRPr lang="en-US" altLang="en-US" sz="2000">
              <a:latin typeface="Calibri" charset="0"/>
            </a:endParaRPr>
          </a:p>
        </p:txBody>
      </p:sp>
      <p:sp>
        <p:nvSpPr>
          <p:cNvPr id="22540" name="TextBox 22"/>
          <p:cNvSpPr txBox="1">
            <a:spLocks noChangeArrowheads="1"/>
          </p:cNvSpPr>
          <p:nvPr/>
        </p:nvSpPr>
        <p:spPr bwMode="auto">
          <a:xfrm>
            <a:off x="6732588" y="2092325"/>
            <a:ext cx="14398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isLocatedIn</a:t>
            </a:r>
          </a:p>
        </p:txBody>
      </p:sp>
      <p:cxnSp>
        <p:nvCxnSpPr>
          <p:cNvPr id="24" name="Straight Arrow Connector 23"/>
          <p:cNvCxnSpPr>
            <a:stCxn id="13" idx="3"/>
            <a:endCxn id="25" idx="0"/>
          </p:cNvCxnSpPr>
          <p:nvPr/>
        </p:nvCxnSpPr>
        <p:spPr>
          <a:xfrm flipH="1">
            <a:off x="4535488" y="2005013"/>
            <a:ext cx="485775" cy="8477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492500" y="2852738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22543" name="TextBox 25"/>
          <p:cNvSpPr txBox="1">
            <a:spLocks noChangeArrowheads="1"/>
          </p:cNvSpPr>
          <p:nvPr/>
        </p:nvSpPr>
        <p:spPr bwMode="auto">
          <a:xfrm>
            <a:off x="3563938" y="2957513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>
                <a:latin typeface="Calibri" charset="0"/>
              </a:rPr>
              <a:t>      MusicClub</a:t>
            </a:r>
            <a:endParaRPr lang="en-US" altLang="en-US" sz="2000">
              <a:latin typeface="Calibri" charset="0"/>
            </a:endParaRPr>
          </a:p>
        </p:txBody>
      </p:sp>
      <p:sp>
        <p:nvSpPr>
          <p:cNvPr id="22544" name="TextBox 26"/>
          <p:cNvSpPr txBox="1">
            <a:spLocks noChangeArrowheads="1"/>
          </p:cNvSpPr>
          <p:nvPr/>
        </p:nvSpPr>
        <p:spPr bwMode="auto">
          <a:xfrm>
            <a:off x="4859338" y="2165350"/>
            <a:ext cx="1441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isA</a:t>
            </a:r>
          </a:p>
        </p:txBody>
      </p:sp>
      <p:cxnSp>
        <p:nvCxnSpPr>
          <p:cNvPr id="32" name="Straight Arrow Connector 31"/>
          <p:cNvCxnSpPr>
            <a:stCxn id="33" idx="0"/>
            <a:endCxn id="16" idx="4"/>
          </p:cNvCxnSpPr>
          <p:nvPr/>
        </p:nvCxnSpPr>
        <p:spPr>
          <a:xfrm flipV="1">
            <a:off x="1619250" y="2060575"/>
            <a:ext cx="1588" cy="79216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84213" y="2852738"/>
            <a:ext cx="18716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22547" name="TextBox 33"/>
          <p:cNvSpPr txBox="1">
            <a:spLocks noChangeArrowheads="1"/>
          </p:cNvSpPr>
          <p:nvPr/>
        </p:nvSpPr>
        <p:spPr bwMode="auto">
          <a:xfrm>
            <a:off x="1403350" y="2957513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>
                <a:latin typeface="Calibri" charset="0"/>
              </a:rPr>
              <a:t>U</a:t>
            </a:r>
            <a:r>
              <a:rPr lang="en-US" altLang="en-US" sz="2000">
                <a:latin typeface="Calibri" charset="0"/>
              </a:rPr>
              <a:t>K</a:t>
            </a:r>
          </a:p>
        </p:txBody>
      </p:sp>
      <p:sp>
        <p:nvSpPr>
          <p:cNvPr id="22548" name="TextBox 34"/>
          <p:cNvSpPr txBox="1">
            <a:spLocks noChangeArrowheads="1"/>
          </p:cNvSpPr>
          <p:nvPr/>
        </p:nvSpPr>
        <p:spPr bwMode="auto">
          <a:xfrm>
            <a:off x="1619250" y="2236788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Calibri" charset="0"/>
              </a:rPr>
              <a:t>comesFrom</a:t>
            </a:r>
          </a:p>
        </p:txBody>
      </p:sp>
      <p:sp>
        <p:nvSpPr>
          <p:cNvPr id="2255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8594DE2-C775-E443-A51F-28FBDF500286}" type="slidenum">
              <a:rPr lang="el-GR" altLang="en-US" sz="1800">
                <a:solidFill>
                  <a:schemeClr val="bg1"/>
                </a:solidFill>
              </a:rPr>
              <a:pPr eaLnBrk="1" hangingPunct="1"/>
              <a:t>22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2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2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RDF Syntax</a:t>
            </a:r>
            <a:endParaRPr lang="el-GR" sz="3600" dirty="0">
              <a:solidFill>
                <a:srgbClr val="00408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848600" cy="44577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Turtle: RDF Triple Language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General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syntax rules: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URIs are enclosed in angle brackets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Subject, predicate, object appear in order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 statement ends with a period.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An example: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  </a:t>
            </a:r>
          </a:p>
          <a:p>
            <a:pPr eaLnBrk="1" hangingPunct="1">
              <a:buFont typeface="Arial" charset="0"/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	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&lt;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http://</a:t>
            </a:r>
            <a:r>
              <a:rPr lang="en-US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www.music.org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/ontology/</a:t>
            </a:r>
            <a:r>
              <a:rPr lang="en-US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singers.ttl#EvaAbraham</a:t>
            </a:r>
            <a:r>
              <a:rPr lang="en-GB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&gt;</a:t>
            </a:r>
            <a:endParaRPr lang="en-US" altLang="en-US" sz="18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 &lt;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http://</a:t>
            </a:r>
            <a:r>
              <a:rPr lang="en-US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www.music.org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/ontology/</a:t>
            </a:r>
            <a:r>
              <a:rPr lang="en-US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music.ttl#singsAt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&gt;</a:t>
            </a:r>
          </a:p>
          <a:p>
            <a:pPr eaLnBrk="1" hangingPunct="1">
              <a:buFont typeface="Arial" charset="0"/>
              <a:buNone/>
            </a:pPr>
            <a:r>
              <a:rPr lang="en-GB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 &lt;</a:t>
            </a:r>
            <a:r>
              <a:rPr lang="en-GB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http://</a:t>
            </a:r>
            <a:r>
              <a:rPr lang="en-GB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dbpedia.org</a:t>
            </a:r>
            <a:r>
              <a:rPr lang="en-GB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/resource/</a:t>
            </a:r>
            <a:r>
              <a:rPr lang="en-GB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IslingtonClub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&gt;.</a:t>
            </a:r>
          </a:p>
          <a:p>
            <a:pPr eaLnBrk="1" hangingPunct="1">
              <a:buFont typeface="Arial" charset="0"/>
              <a:buNone/>
            </a:pPr>
            <a:endParaRPr lang="en-US" altLang="en-US" sz="18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  <a:p>
            <a:pPr eaLnBrk="1" hangingPunct="1">
              <a:buClr>
                <a:srgbClr val="675E47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Other syntaxes: </a:t>
            </a: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RDF/XML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, </a:t>
            </a:r>
            <a:r>
              <a:rPr lang="en-US" altLang="en-US" b="1" dirty="0" err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RDFa</a:t>
            </a: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 </a:t>
            </a:r>
            <a:endParaRPr lang="en-US" altLang="en-US" sz="20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</p:txBody>
      </p:sp>
      <p:sp>
        <p:nvSpPr>
          <p:cNvPr id="2560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A372F30-C0F3-1A46-BB28-CCF56DDFD2A5}" type="slidenum">
              <a:rPr lang="el-GR" altLang="en-US" sz="1800">
                <a:solidFill>
                  <a:schemeClr val="bg1"/>
                </a:solidFill>
              </a:rPr>
              <a:pPr eaLnBrk="1" hangingPunct="1"/>
              <a:t>23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9715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Ontologies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dirty="0">
                <a:latin typeface="Arial" charset="0"/>
              </a:rPr>
              <a:t>RDF is a universal </a:t>
            </a:r>
            <a:r>
              <a:rPr lang="en-US" dirty="0" smtClean="0">
                <a:latin typeface="Arial" charset="0"/>
              </a:rPr>
              <a:t>data model </a:t>
            </a:r>
            <a:r>
              <a:rPr lang="en-US" dirty="0">
                <a:latin typeface="Arial" charset="0"/>
              </a:rPr>
              <a:t>that lets users describe resources in their own vocabularies 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RDF does not assume, nor does it define semantics of any particular application domain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To do so we use ontology languages</a:t>
            </a:r>
            <a:endParaRPr lang="en-US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 smtClean="0">
                <a:latin typeface="Arial" charset="0"/>
              </a:rPr>
              <a:t>In Artificial Intelligence, an ontology is defined as:</a:t>
            </a:r>
          </a:p>
          <a:p>
            <a:pPr eaLnBrk="1" hangingPunct="1">
              <a:buClr>
                <a:schemeClr val="tx2"/>
              </a:buClr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an explicit and formal specification of a conceptualization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Arial" charset="0"/>
              </a:rPr>
              <a:t>in simpler words: a formal description of a domain</a:t>
            </a:r>
            <a:endParaRPr lang="en-US" b="1" dirty="0" smtClean="0">
              <a:solidFill>
                <a:srgbClr val="675E47"/>
              </a:solidFill>
              <a:latin typeface="Arial" charset="0"/>
            </a:endParaRPr>
          </a:p>
        </p:txBody>
      </p:sp>
      <p:sp>
        <p:nvSpPr>
          <p:cNvPr id="3379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9A7451-9C9E-C34A-8CC2-AB57FC2E5462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24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Typical Components of Ontologies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T</a:t>
            </a:r>
            <a:r>
              <a:rPr lang="el-GR" b="1" dirty="0" err="1" smtClean="0">
                <a:solidFill>
                  <a:srgbClr val="675E47"/>
                </a:solidFill>
                <a:latin typeface="Arial" charset="0"/>
              </a:rPr>
              <a:t>erms</a:t>
            </a:r>
            <a:r>
              <a:rPr lang="el-GR" dirty="0" smtClean="0">
                <a:solidFill>
                  <a:srgbClr val="675E47"/>
                </a:solidFill>
                <a:latin typeface="Arial" charset="0"/>
              </a:rPr>
              <a:t> </a:t>
            </a:r>
            <a:r>
              <a:rPr lang="el-GR" dirty="0" err="1" smtClean="0">
                <a:latin typeface="Arial" charset="0"/>
              </a:rPr>
              <a:t>denote</a:t>
            </a:r>
            <a:r>
              <a:rPr lang="el-GR" dirty="0" smtClean="0">
                <a:latin typeface="Arial" charset="0"/>
              </a:rPr>
              <a:t> </a:t>
            </a:r>
            <a:r>
              <a:rPr lang="el-GR" dirty="0" err="1" smtClean="0">
                <a:latin typeface="Arial" charset="0"/>
              </a:rPr>
              <a:t>important</a:t>
            </a:r>
            <a:r>
              <a:rPr lang="el-GR" dirty="0" smtClean="0">
                <a:latin typeface="Arial" charset="0"/>
              </a:rPr>
              <a:t> </a:t>
            </a:r>
            <a:r>
              <a:rPr lang="el-GR" dirty="0" err="1" smtClean="0">
                <a:latin typeface="Arial" charset="0"/>
              </a:rPr>
              <a:t>concepts</a:t>
            </a:r>
            <a:r>
              <a:rPr lang="el-GR" dirty="0" smtClean="0">
                <a:latin typeface="Arial" charset="0"/>
              </a:rPr>
              <a:t> of the </a:t>
            </a:r>
            <a:r>
              <a:rPr lang="el-GR" dirty="0" err="1" smtClean="0">
                <a:latin typeface="Arial" charset="0"/>
              </a:rPr>
              <a:t>domain</a:t>
            </a:r>
            <a:endParaRPr lang="en-GB" dirty="0" smtClean="0">
              <a:latin typeface="Arial" charset="0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</a:rPr>
              <a:t>These can also be seen as sets of individuals sharing similar properties (classes)</a:t>
            </a:r>
            <a:endParaRPr lang="en-US" dirty="0" smtClean="0">
              <a:latin typeface="Arial" charset="0"/>
            </a:endParaRPr>
          </a:p>
          <a:p>
            <a:pPr lvl="2" eaLnBrk="1" hangingPunct="1"/>
            <a:r>
              <a:rPr lang="en-US" dirty="0" smtClean="0">
                <a:latin typeface="Arial" charset="0"/>
              </a:rPr>
              <a:t>e.g. the class of singers, the class of clubs, etc.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Arial" charset="0"/>
              </a:rPr>
              <a:t>Individual objects that belong to a class are referred to as instances of the class</a:t>
            </a:r>
          </a:p>
          <a:p>
            <a:pPr lvl="2" eaLnBrk="1" hangingPunct="1"/>
            <a:r>
              <a:rPr lang="en-US" dirty="0" smtClean="0">
                <a:latin typeface="Arial" charset="0"/>
              </a:rPr>
              <a:t>e.g. Eva Abraham is an instance of the class of singers</a:t>
            </a:r>
          </a:p>
          <a:p>
            <a:pPr eaLnBrk="1" hangingPunct="1">
              <a:buClr>
                <a:schemeClr val="tx2"/>
              </a:buClr>
            </a:pPr>
            <a:r>
              <a:rPr lang="en-GB" b="1" dirty="0" smtClean="0">
                <a:solidFill>
                  <a:schemeClr val="tx2"/>
                </a:solidFill>
                <a:latin typeface="Arial" charset="0"/>
              </a:rPr>
              <a:t>Class hierarchy</a:t>
            </a:r>
          </a:p>
          <a:p>
            <a:pPr lvl="1"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</a:rPr>
              <a:t>A c</a:t>
            </a:r>
            <a:r>
              <a:rPr lang="en-US" dirty="0" smtClean="0">
                <a:latin typeface="Arial" charset="0"/>
              </a:rPr>
              <a:t>lass A is subclass of class B, if every object of A is also an object of B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Arial" charset="0"/>
              </a:rPr>
              <a:t>e.g. the class of singers is a subclass of the class of artists</a:t>
            </a:r>
            <a:endParaRPr lang="en-US" dirty="0">
              <a:latin typeface="Arial" charset="0"/>
            </a:endParaRPr>
          </a:p>
          <a:p>
            <a:pPr lvl="1" eaLnBrk="1" hangingPunct="1"/>
            <a:endParaRPr lang="en-US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l-GR" sz="2400" dirty="0">
                <a:latin typeface="Arial" charset="0"/>
              </a:rPr>
              <a:t> </a:t>
            </a:r>
            <a:endParaRPr lang="en-US" sz="2400" dirty="0">
              <a:latin typeface="Arial" charset="0"/>
            </a:endParaRPr>
          </a:p>
          <a:p>
            <a:pPr lvl="1"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3481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7FCC31-E649-A94A-8DF3-9A117B4DDFD7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25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Typical Components of Ontologies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b="1" dirty="0" smtClean="0">
                <a:solidFill>
                  <a:srgbClr val="675E47"/>
                </a:solidFill>
                <a:latin typeface="Arial" charset="0"/>
              </a:rPr>
              <a:t>Property definitions</a:t>
            </a:r>
          </a:p>
          <a:p>
            <a:pPr lvl="1" eaLnBrk="1" hangingPunct="1">
              <a:buClr>
                <a:schemeClr val="tx2"/>
              </a:buClr>
            </a:pPr>
            <a:r>
              <a:rPr lang="en-GB" dirty="0">
                <a:latin typeface="Arial" charset="0"/>
              </a:rPr>
              <a:t>d</a:t>
            </a:r>
            <a:r>
              <a:rPr lang="en-US" dirty="0" smtClean="0">
                <a:latin typeface="Arial" charset="0"/>
              </a:rPr>
              <a:t>escribe other types of relationships among the classes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 smtClean="0">
                <a:latin typeface="Arial" charset="0"/>
              </a:rPr>
              <a:t>e.g. </a:t>
            </a:r>
            <a:r>
              <a:rPr lang="en-US" b="1" dirty="0" smtClean="0">
                <a:latin typeface="Arial" charset="0"/>
              </a:rPr>
              <a:t>sings at</a:t>
            </a:r>
            <a:r>
              <a:rPr lang="en-US" dirty="0" smtClean="0">
                <a:latin typeface="Arial" charset="0"/>
              </a:rPr>
              <a:t> relates singers with performance venues</a:t>
            </a:r>
          </a:p>
          <a:p>
            <a:pPr eaLnBrk="1" hangingPunct="1">
              <a:buClr>
                <a:schemeClr val="tx2"/>
              </a:buClr>
            </a:pPr>
            <a:r>
              <a:rPr lang="en-GB" b="1" dirty="0">
                <a:solidFill>
                  <a:srgbClr val="675E47"/>
                </a:solidFill>
                <a:latin typeface="Arial" charset="0"/>
              </a:rPr>
              <a:t>Property hierarchy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“</a:t>
            </a:r>
            <a:r>
              <a:rPr lang="en-US" altLang="ja-JP" dirty="0" err="1">
                <a:latin typeface="Arial" charset="0"/>
                <a:ea typeface="ＭＳ Ｐゴシック" charset="-128"/>
              </a:rPr>
              <a:t>singsAt</a:t>
            </a:r>
            <a:r>
              <a:rPr lang="en-US" altLang="en-US" dirty="0">
                <a:latin typeface="Arial" charset="0"/>
                <a:ea typeface="ＭＳ Ｐゴシック" charset="-128"/>
              </a:rPr>
              <a:t>”</a:t>
            </a:r>
            <a:r>
              <a:rPr lang="en-US" altLang="ja-JP" dirty="0">
                <a:latin typeface="Arial" charset="0"/>
                <a:ea typeface="ＭＳ Ｐゴシック" charset="-128"/>
              </a:rPr>
              <a:t> is a </a:t>
            </a:r>
            <a:r>
              <a:rPr lang="en-US" altLang="ja-JP" b="1" dirty="0" err="1">
                <a:solidFill>
                  <a:srgbClr val="675E47"/>
                </a:solidFill>
                <a:latin typeface="Arial" charset="0"/>
                <a:ea typeface="ＭＳ Ｐゴシック" charset="-128"/>
              </a:rPr>
              <a:t>subproperty</a:t>
            </a:r>
            <a:r>
              <a:rPr lang="en-US" altLang="ja-JP" dirty="0">
                <a:latin typeface="Arial" charset="0"/>
                <a:ea typeface="ＭＳ Ｐゴシック" charset="-128"/>
              </a:rPr>
              <a:t> of </a:t>
            </a:r>
            <a:r>
              <a:rPr lang="en-US" altLang="en-US" dirty="0">
                <a:latin typeface="Arial" charset="0"/>
                <a:ea typeface="ＭＳ Ｐゴシック" charset="-128"/>
              </a:rPr>
              <a:t>“</a:t>
            </a:r>
            <a:r>
              <a:rPr lang="en-US" altLang="ja-JP" dirty="0" err="1">
                <a:latin typeface="Arial" charset="0"/>
                <a:ea typeface="ＭＳ Ｐゴシック" charset="-128"/>
              </a:rPr>
              <a:t>performsAt</a:t>
            </a:r>
            <a:r>
              <a:rPr lang="en-US" altLang="en-US" dirty="0">
                <a:latin typeface="Arial" charset="0"/>
                <a:ea typeface="ＭＳ Ｐゴシック" charset="-128"/>
              </a:rPr>
              <a:t>”</a:t>
            </a:r>
            <a:r>
              <a:rPr lang="en-US" altLang="ja-JP" dirty="0">
                <a:latin typeface="Arial" charset="0"/>
                <a:ea typeface="ＭＳ Ｐゴシック" charset="-128"/>
              </a:rPr>
              <a:t>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If p sings at venue r, then p also performs at </a:t>
            </a:r>
            <a:r>
              <a:rPr lang="en-US" altLang="en-US" dirty="0" smtClean="0">
                <a:latin typeface="Arial" charset="0"/>
                <a:ea typeface="ＭＳ Ｐゴシック" charset="-128"/>
              </a:rPr>
              <a:t>r</a:t>
            </a:r>
          </a:p>
          <a:p>
            <a:pPr eaLnBrk="1" hangingPunct="1">
              <a:buClr>
                <a:schemeClr val="tx2"/>
              </a:buClr>
            </a:pPr>
            <a:r>
              <a:rPr lang="en-GB" b="1" dirty="0" smtClean="0">
                <a:solidFill>
                  <a:srgbClr val="675E47"/>
                </a:solidFill>
                <a:latin typeface="Arial" charset="0"/>
              </a:rPr>
              <a:t>Domain/range restrictions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Impose </a:t>
            </a: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restrictions</a:t>
            </a:r>
            <a:r>
              <a:rPr lang="en-US" altLang="en-US" dirty="0">
                <a:latin typeface="Arial" charset="0"/>
                <a:ea typeface="ＭＳ Ｐゴシック" charset="-128"/>
              </a:rPr>
              <a:t> on what can be stated in an RDF </a:t>
            </a:r>
            <a:r>
              <a:rPr lang="en-US" altLang="en-US" dirty="0" smtClean="0">
                <a:latin typeface="Arial" charset="0"/>
                <a:ea typeface="ＭＳ Ｐゴシック" charset="-128"/>
              </a:rPr>
              <a:t>document based on the ontology</a:t>
            </a:r>
          </a:p>
          <a:p>
            <a:pPr lvl="1" eaLnBrk="1" hangingPunct="1">
              <a:buClr>
                <a:schemeClr val="tx2"/>
              </a:buClr>
            </a:pPr>
            <a:r>
              <a:rPr lang="en-US" dirty="0">
                <a:latin typeface="Arial" charset="0"/>
              </a:rPr>
              <a:t>e</a:t>
            </a:r>
            <a:r>
              <a:rPr lang="en-US" dirty="0" smtClean="0">
                <a:latin typeface="Arial" charset="0"/>
              </a:rPr>
              <a:t>.g. for property </a:t>
            </a:r>
            <a:r>
              <a:rPr lang="en-US" b="1" dirty="0">
                <a:latin typeface="Arial" charset="0"/>
              </a:rPr>
              <a:t>sings </a:t>
            </a:r>
            <a:r>
              <a:rPr lang="en-US" b="1" dirty="0" smtClean="0">
                <a:latin typeface="Arial" charset="0"/>
              </a:rPr>
              <a:t>at</a:t>
            </a:r>
            <a:r>
              <a:rPr lang="en-US" dirty="0" smtClean="0">
                <a:latin typeface="Arial" charset="0"/>
              </a:rPr>
              <a:t>: </a:t>
            </a:r>
            <a:endParaRPr lang="en-US" dirty="0">
              <a:latin typeface="Arial" charset="0"/>
            </a:endParaRPr>
          </a:p>
          <a:p>
            <a:pPr lvl="2" eaLnBrk="1" hangingPunct="1"/>
            <a:r>
              <a:rPr lang="en-US" dirty="0" smtClean="0">
                <a:latin typeface="Arial" charset="0"/>
              </a:rPr>
              <a:t>Domain restriction: singers (only singers can sing)</a:t>
            </a:r>
          </a:p>
          <a:p>
            <a:pPr lvl="2" eaLnBrk="1" hangingPunct="1"/>
            <a:r>
              <a:rPr lang="en-US" dirty="0" smtClean="0">
                <a:latin typeface="Arial" charset="0"/>
              </a:rPr>
              <a:t>Range restriction: performance venues (they can sing only at performance venues)</a:t>
            </a:r>
          </a:p>
          <a:p>
            <a:pPr lvl="1" eaLnBrk="1" hangingPunct="1"/>
            <a:endParaRPr lang="en-US" dirty="0">
              <a:latin typeface="Arial" charset="0"/>
            </a:endParaRPr>
          </a:p>
          <a:p>
            <a:pPr lvl="1" eaLnBrk="1" hangingPunct="1"/>
            <a:endParaRPr lang="en-US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l-GR" sz="2400" dirty="0">
                <a:latin typeface="Arial" charset="0"/>
              </a:rPr>
              <a:t> </a:t>
            </a:r>
            <a:endParaRPr lang="en-US" sz="2400" dirty="0">
              <a:latin typeface="Arial" charset="0"/>
            </a:endParaRPr>
          </a:p>
          <a:p>
            <a:pPr lvl="1"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3481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7FCC31-E649-A94A-8DF3-9A117B4DDFD7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26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7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A Simple</a:t>
            </a:r>
            <a:r>
              <a:rPr lang="en-GB" sz="3600" dirty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Ontology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51500" y="4581525"/>
            <a:ext cx="1296988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23850" y="3500438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844" name="TextBox 25"/>
          <p:cNvSpPr txBox="1">
            <a:spLocks noChangeArrowheads="1"/>
          </p:cNvSpPr>
          <p:nvPr/>
        </p:nvSpPr>
        <p:spPr bwMode="auto">
          <a:xfrm>
            <a:off x="107950" y="3605213"/>
            <a:ext cx="230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>
                <a:solidFill>
                  <a:srgbClr val="0000FF"/>
                </a:solidFill>
                <a:latin typeface="Calibri" charset="0"/>
                <a:cs typeface="Calibri" charset="0"/>
              </a:rPr>
              <a:t>    Singer</a:t>
            </a:r>
            <a:endParaRPr lang="en-US" sz="200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5845" name="TextBox 25"/>
          <p:cNvSpPr txBox="1">
            <a:spLocks noChangeArrowheads="1"/>
          </p:cNvSpPr>
          <p:nvPr/>
        </p:nvSpPr>
        <p:spPr bwMode="auto">
          <a:xfrm>
            <a:off x="5508625" y="4508500"/>
            <a:ext cx="1512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>
                <a:latin typeface="Calibri" charset="0"/>
                <a:cs typeface="Calibri" charset="0"/>
              </a:rPr>
              <a:t>  </a:t>
            </a:r>
            <a:r>
              <a:rPr lang="en-GB" sz="2000">
                <a:solidFill>
                  <a:srgbClr val="0000FF"/>
                </a:solidFill>
                <a:latin typeface="Calibri" charset="0"/>
                <a:cs typeface="Calibri" charset="0"/>
              </a:rPr>
              <a:t>Music </a:t>
            </a:r>
          </a:p>
          <a:p>
            <a:pPr algn="ctr" eaLnBrk="1" hangingPunct="1"/>
            <a:r>
              <a:rPr lang="en-GB" sz="2000">
                <a:solidFill>
                  <a:srgbClr val="0000FF"/>
                </a:solidFill>
                <a:latin typeface="Calibri" charset="0"/>
                <a:cs typeface="Calibri" charset="0"/>
              </a:rPr>
              <a:t>Club</a:t>
            </a:r>
            <a:endParaRPr lang="en-US" sz="200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22" name="Straight Arrow Connector 21"/>
          <p:cNvCxnSpPr>
            <a:stCxn id="18" idx="4"/>
            <a:endCxn id="23" idx="0"/>
          </p:cNvCxnSpPr>
          <p:nvPr/>
        </p:nvCxnSpPr>
        <p:spPr>
          <a:xfrm>
            <a:off x="1368425" y="4148138"/>
            <a:ext cx="0" cy="1728787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325438" y="5876925"/>
            <a:ext cx="20875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848" name="TextBox 25"/>
          <p:cNvSpPr txBox="1">
            <a:spLocks noChangeArrowheads="1"/>
          </p:cNvSpPr>
          <p:nvPr/>
        </p:nvSpPr>
        <p:spPr bwMode="auto">
          <a:xfrm>
            <a:off x="541338" y="5948363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err="1" smtClean="0">
                <a:solidFill>
                  <a:srgbClr val="0000FF"/>
                </a:solidFill>
                <a:latin typeface="Calibri" charset="0"/>
                <a:cs typeface="Calibri" charset="0"/>
              </a:rPr>
              <a:t>EvaAbraham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5292725" y="5805488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850" name="TextBox 25"/>
          <p:cNvSpPr txBox="1">
            <a:spLocks noChangeArrowheads="1"/>
          </p:cNvSpPr>
          <p:nvPr/>
        </p:nvSpPr>
        <p:spPr bwMode="auto">
          <a:xfrm>
            <a:off x="5437188" y="5876925"/>
            <a:ext cx="2305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solidFill>
                  <a:srgbClr val="0000FF"/>
                </a:solidFill>
                <a:latin typeface="Calibri" charset="0"/>
                <a:cs typeface="Calibri" charset="0"/>
              </a:rPr>
              <a:t>   The Islington</a:t>
            </a:r>
            <a:endParaRPr lang="en-US" sz="200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94538" y="4581525"/>
            <a:ext cx="107791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852" name="TextBox 25"/>
          <p:cNvSpPr txBox="1">
            <a:spLocks noChangeArrowheads="1"/>
          </p:cNvSpPr>
          <p:nvPr/>
        </p:nvSpPr>
        <p:spPr bwMode="auto">
          <a:xfrm>
            <a:off x="7021513" y="4546600"/>
            <a:ext cx="12239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>
                <a:latin typeface="Calibri" charset="0"/>
                <a:cs typeface="Calibri" charset="0"/>
              </a:rPr>
              <a:t>  </a:t>
            </a:r>
            <a:r>
              <a:rPr lang="en-US" sz="2000">
                <a:solidFill>
                  <a:srgbClr val="0000FF"/>
                </a:solidFill>
                <a:latin typeface="Calibri" charset="0"/>
                <a:cs typeface="Calibri" charset="0"/>
              </a:rPr>
              <a:t>Concert</a:t>
            </a:r>
          </a:p>
          <a:p>
            <a:pPr algn="ctr" eaLnBrk="1" hangingPunct="1"/>
            <a:r>
              <a:rPr lang="en-US" sz="2000">
                <a:solidFill>
                  <a:srgbClr val="0000FF"/>
                </a:solidFill>
                <a:latin typeface="Calibri" charset="0"/>
                <a:cs typeface="Calibri" charset="0"/>
              </a:rPr>
              <a:t>Hall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413000" y="6165850"/>
            <a:ext cx="287972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4" name="TextBox 13"/>
          <p:cNvSpPr txBox="1">
            <a:spLocks noChangeArrowheads="1"/>
          </p:cNvSpPr>
          <p:nvPr/>
        </p:nvSpPr>
        <p:spPr bwMode="auto">
          <a:xfrm>
            <a:off x="3421063" y="6269038"/>
            <a:ext cx="1150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latin typeface="Calibri" charset="0"/>
                <a:cs typeface="Calibri" charset="0"/>
              </a:rPr>
              <a:t>singsAt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50825" y="5516563"/>
            <a:ext cx="799306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3348038" y="3500438"/>
            <a:ext cx="823912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857" name="TextBox 17"/>
          <p:cNvSpPr txBox="1">
            <a:spLocks noChangeArrowheads="1"/>
          </p:cNvSpPr>
          <p:nvPr/>
        </p:nvSpPr>
        <p:spPr bwMode="auto">
          <a:xfrm>
            <a:off x="3348038" y="364490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  <a:cs typeface="Calibri" charset="0"/>
              </a:rPr>
              <a:t>singsAt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3779838" y="4149725"/>
            <a:ext cx="1587" cy="2016125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endCxn id="50" idx="1"/>
          </p:cNvCxnSpPr>
          <p:nvPr/>
        </p:nvCxnSpPr>
        <p:spPr>
          <a:xfrm>
            <a:off x="2413000" y="3805238"/>
            <a:ext cx="935038" cy="1905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60" name="TextBox 13"/>
          <p:cNvSpPr txBox="1">
            <a:spLocks noChangeArrowheads="1"/>
          </p:cNvSpPr>
          <p:nvPr/>
        </p:nvSpPr>
        <p:spPr bwMode="auto">
          <a:xfrm>
            <a:off x="2484438" y="3789363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domain</a:t>
            </a: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6300788" y="5229225"/>
            <a:ext cx="0" cy="64770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Oval 76"/>
          <p:cNvSpPr/>
          <p:nvPr/>
        </p:nvSpPr>
        <p:spPr>
          <a:xfrm>
            <a:off x="5940425" y="3500438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863" name="TextBox 25"/>
          <p:cNvSpPr txBox="1">
            <a:spLocks noChangeArrowheads="1"/>
          </p:cNvSpPr>
          <p:nvPr/>
        </p:nvSpPr>
        <p:spPr bwMode="auto">
          <a:xfrm>
            <a:off x="5797550" y="3455988"/>
            <a:ext cx="23034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>
                <a:solidFill>
                  <a:srgbClr val="0000FF"/>
                </a:solidFill>
                <a:latin typeface="Calibri" charset="0"/>
                <a:cs typeface="Calibri" charset="0"/>
              </a:rPr>
              <a:t>    </a:t>
            </a:r>
            <a:r>
              <a:rPr lang="en-US" sz="2000">
                <a:solidFill>
                  <a:srgbClr val="0000FF"/>
                </a:solidFill>
                <a:latin typeface="Calibri" charset="0"/>
                <a:cs typeface="Calibri" charset="0"/>
              </a:rPr>
              <a:t>Performance Venue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4213225" y="3814763"/>
            <a:ext cx="1727200" cy="46037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65" name="TextBox 13"/>
          <p:cNvSpPr txBox="1">
            <a:spLocks noChangeArrowheads="1"/>
          </p:cNvSpPr>
          <p:nvPr/>
        </p:nvSpPr>
        <p:spPr bwMode="auto">
          <a:xfrm>
            <a:off x="4716463" y="3789363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range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6300788" y="4149725"/>
            <a:ext cx="360362" cy="431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>
            <a:off x="7380288" y="4149725"/>
            <a:ext cx="288925" cy="431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68" name="TextBox 13"/>
          <p:cNvSpPr txBox="1">
            <a:spLocks noChangeArrowheads="1"/>
          </p:cNvSpPr>
          <p:nvPr/>
        </p:nvSpPr>
        <p:spPr bwMode="auto">
          <a:xfrm>
            <a:off x="5437188" y="4170363"/>
            <a:ext cx="1150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subClassOf</a:t>
            </a:r>
          </a:p>
        </p:txBody>
      </p:sp>
      <p:sp>
        <p:nvSpPr>
          <p:cNvPr id="35869" name="TextBox 13"/>
          <p:cNvSpPr txBox="1">
            <a:spLocks noChangeArrowheads="1"/>
          </p:cNvSpPr>
          <p:nvPr/>
        </p:nvSpPr>
        <p:spPr bwMode="auto">
          <a:xfrm>
            <a:off x="6588125" y="4149725"/>
            <a:ext cx="1152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subClassOf</a:t>
            </a:r>
          </a:p>
        </p:txBody>
      </p:sp>
      <p:sp>
        <p:nvSpPr>
          <p:cNvPr id="95" name="Rectangle 94"/>
          <p:cNvSpPr/>
          <p:nvPr/>
        </p:nvSpPr>
        <p:spPr>
          <a:xfrm>
            <a:off x="3205163" y="2349500"/>
            <a:ext cx="1150937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871" name="TextBox 17"/>
          <p:cNvSpPr txBox="1">
            <a:spLocks noChangeArrowheads="1"/>
          </p:cNvSpPr>
          <p:nvPr/>
        </p:nvSpPr>
        <p:spPr bwMode="auto">
          <a:xfrm>
            <a:off x="3205163" y="2492375"/>
            <a:ext cx="1295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  <a:cs typeface="Calibri" charset="0"/>
              </a:rPr>
              <a:t>performsAt</a:t>
            </a:r>
          </a:p>
        </p:txBody>
      </p:sp>
      <p:cxnSp>
        <p:nvCxnSpPr>
          <p:cNvPr id="97" name="Straight Arrow Connector 96"/>
          <p:cNvCxnSpPr>
            <a:stCxn id="18" idx="7"/>
            <a:endCxn id="95" idx="1"/>
          </p:cNvCxnSpPr>
          <p:nvPr/>
        </p:nvCxnSpPr>
        <p:spPr>
          <a:xfrm flipV="1">
            <a:off x="2105025" y="2673350"/>
            <a:ext cx="1100138" cy="92233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73" name="TextBox 13"/>
          <p:cNvSpPr txBox="1">
            <a:spLocks noChangeArrowheads="1"/>
          </p:cNvSpPr>
          <p:nvPr/>
        </p:nvSpPr>
        <p:spPr bwMode="auto">
          <a:xfrm>
            <a:off x="2197100" y="2708275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domain</a:t>
            </a:r>
          </a:p>
        </p:txBody>
      </p:sp>
      <p:cxnSp>
        <p:nvCxnSpPr>
          <p:cNvPr id="99" name="Straight Arrow Connector 98"/>
          <p:cNvCxnSpPr>
            <a:stCxn id="95" idx="3"/>
          </p:cNvCxnSpPr>
          <p:nvPr/>
        </p:nvCxnSpPr>
        <p:spPr>
          <a:xfrm>
            <a:off x="4356100" y="2673350"/>
            <a:ext cx="1944688" cy="900113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75" name="TextBox 13"/>
          <p:cNvSpPr txBox="1">
            <a:spLocks noChangeArrowheads="1"/>
          </p:cNvSpPr>
          <p:nvPr/>
        </p:nvSpPr>
        <p:spPr bwMode="auto">
          <a:xfrm>
            <a:off x="4716463" y="2636838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range </a:t>
            </a:r>
          </a:p>
        </p:txBody>
      </p:sp>
      <p:sp>
        <p:nvSpPr>
          <p:cNvPr id="35876" name="TextBox 13"/>
          <p:cNvSpPr txBox="1">
            <a:spLocks noChangeArrowheads="1"/>
          </p:cNvSpPr>
          <p:nvPr/>
        </p:nvSpPr>
        <p:spPr bwMode="auto">
          <a:xfrm>
            <a:off x="3779838" y="3141663"/>
            <a:ext cx="1512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subPropertyOf</a:t>
            </a: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779838" y="2997200"/>
            <a:ext cx="0" cy="50323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Rectangle 113"/>
          <p:cNvSpPr/>
          <p:nvPr/>
        </p:nvSpPr>
        <p:spPr>
          <a:xfrm>
            <a:off x="6732588" y="1844675"/>
            <a:ext cx="822325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5879" name="TextBox 17"/>
          <p:cNvSpPr txBox="1">
            <a:spLocks noChangeArrowheads="1"/>
          </p:cNvSpPr>
          <p:nvPr/>
        </p:nvSpPr>
        <p:spPr bwMode="auto">
          <a:xfrm>
            <a:off x="6732588" y="1989138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FF0000"/>
                </a:solidFill>
                <a:latin typeface="Calibri" charset="0"/>
                <a:cs typeface="Calibri" charset="0"/>
              </a:rPr>
              <a:t>address</a:t>
            </a:r>
          </a:p>
        </p:txBody>
      </p:sp>
      <p:sp>
        <p:nvSpPr>
          <p:cNvPr id="120" name="Oval 119"/>
          <p:cNvSpPr/>
          <p:nvPr/>
        </p:nvSpPr>
        <p:spPr>
          <a:xfrm>
            <a:off x="4500563" y="1341438"/>
            <a:ext cx="1368425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881" name="TextBox 17"/>
          <p:cNvSpPr txBox="1">
            <a:spLocks noChangeArrowheads="1"/>
          </p:cNvSpPr>
          <p:nvPr/>
        </p:nvSpPr>
        <p:spPr bwMode="auto">
          <a:xfrm>
            <a:off x="4787900" y="1444625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00FF"/>
                </a:solidFill>
                <a:latin typeface="Calibri" charset="0"/>
                <a:cs typeface="Calibri" charset="0"/>
              </a:rPr>
              <a:t>Literal  </a:t>
            </a:r>
          </a:p>
        </p:txBody>
      </p:sp>
      <p:cxnSp>
        <p:nvCxnSpPr>
          <p:cNvPr id="122" name="Straight Arrow Connector 121"/>
          <p:cNvCxnSpPr>
            <a:stCxn id="114" idx="2"/>
          </p:cNvCxnSpPr>
          <p:nvPr/>
        </p:nvCxnSpPr>
        <p:spPr>
          <a:xfrm flipH="1">
            <a:off x="7092950" y="2492375"/>
            <a:ext cx="50800" cy="1008063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83" name="TextBox 13"/>
          <p:cNvSpPr txBox="1">
            <a:spLocks noChangeArrowheads="1"/>
          </p:cNvSpPr>
          <p:nvPr/>
        </p:nvSpPr>
        <p:spPr bwMode="auto">
          <a:xfrm>
            <a:off x="7164388" y="2781300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domain</a:t>
            </a:r>
          </a:p>
        </p:txBody>
      </p:sp>
      <p:sp>
        <p:nvSpPr>
          <p:cNvPr id="35884" name="TextBox 13"/>
          <p:cNvSpPr txBox="1">
            <a:spLocks noChangeArrowheads="1"/>
          </p:cNvSpPr>
          <p:nvPr/>
        </p:nvSpPr>
        <p:spPr bwMode="auto">
          <a:xfrm>
            <a:off x="6013450" y="14128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range </a:t>
            </a:r>
          </a:p>
        </p:txBody>
      </p:sp>
      <p:cxnSp>
        <p:nvCxnSpPr>
          <p:cNvPr id="127" name="Straight Arrow Connector 126"/>
          <p:cNvCxnSpPr>
            <a:stCxn id="120" idx="6"/>
            <a:endCxn id="35879" idx="1"/>
          </p:cNvCxnSpPr>
          <p:nvPr/>
        </p:nvCxnSpPr>
        <p:spPr>
          <a:xfrm>
            <a:off x="5868988" y="1665288"/>
            <a:ext cx="863600" cy="493712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86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xfrm>
            <a:off x="8486775" y="5648325"/>
            <a:ext cx="549275" cy="396875"/>
          </a:xfrm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E314A3-941A-3C46-B725-B8E1181DE823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35889" name="TextBox 13"/>
          <p:cNvSpPr txBox="1">
            <a:spLocks noChangeArrowheads="1"/>
          </p:cNvSpPr>
          <p:nvPr/>
        </p:nvSpPr>
        <p:spPr bwMode="auto">
          <a:xfrm>
            <a:off x="1403350" y="4675188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</a:p>
        </p:txBody>
      </p:sp>
      <p:sp>
        <p:nvSpPr>
          <p:cNvPr id="35890" name="TextBox 13"/>
          <p:cNvSpPr txBox="1">
            <a:spLocks noChangeArrowheads="1"/>
          </p:cNvSpPr>
          <p:nvPr/>
        </p:nvSpPr>
        <p:spPr bwMode="auto">
          <a:xfrm>
            <a:off x="6372225" y="5516563"/>
            <a:ext cx="64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</a:p>
        </p:txBody>
      </p:sp>
      <p:sp>
        <p:nvSpPr>
          <p:cNvPr id="51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52" name="TextBox 13"/>
          <p:cNvSpPr txBox="1">
            <a:spLocks noChangeArrowheads="1"/>
          </p:cNvSpPr>
          <p:nvPr/>
        </p:nvSpPr>
        <p:spPr bwMode="auto">
          <a:xfrm>
            <a:off x="179388" y="5516563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2F2B20"/>
                </a:solidFill>
                <a:latin typeface="Calibri" charset="0"/>
                <a:cs typeface="Calibri" charset="0"/>
              </a:rPr>
              <a:t>RDF</a:t>
            </a:r>
          </a:p>
        </p:txBody>
      </p:sp>
      <p:sp>
        <p:nvSpPr>
          <p:cNvPr id="54" name="TextBox 13"/>
          <p:cNvSpPr txBox="1">
            <a:spLocks noChangeArrowheads="1"/>
          </p:cNvSpPr>
          <p:nvPr/>
        </p:nvSpPr>
        <p:spPr bwMode="auto">
          <a:xfrm>
            <a:off x="179388" y="5084763"/>
            <a:ext cx="12242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Calibri" charset="0"/>
                <a:cs typeface="Calibri" charset="0"/>
              </a:rPr>
              <a:t>ontology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Why are ontologies useful?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  <a:sym typeface="Symbol" charset="0"/>
              </a:rPr>
              <a:t>O</a:t>
            </a:r>
            <a:r>
              <a:rPr lang="el-GR" dirty="0">
                <a:latin typeface="Arial" charset="0"/>
                <a:sym typeface="Symbol" charset="0"/>
              </a:rPr>
              <a:t>ntologies provide a shared understanding of a domain</a:t>
            </a:r>
            <a:r>
              <a:rPr lang="en-US" dirty="0">
                <a:latin typeface="Arial" charset="0"/>
                <a:sym typeface="Symbol" charset="0"/>
              </a:rPr>
              <a:t>: </a:t>
            </a:r>
            <a:r>
              <a:rPr lang="en-US" b="1" dirty="0">
                <a:solidFill>
                  <a:srgbClr val="675E47"/>
                </a:solidFill>
                <a:latin typeface="Arial" charset="0"/>
                <a:sym typeface="Symbol" charset="0"/>
              </a:rPr>
              <a:t>semantic interoperability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GB" dirty="0">
                <a:latin typeface="Arial" charset="0"/>
                <a:sym typeface="Symbol" charset="0"/>
              </a:rPr>
              <a:t>overcome differences in terminology</a:t>
            </a:r>
            <a:r>
              <a:rPr lang="el-GR" dirty="0">
                <a:latin typeface="Arial" charset="0"/>
                <a:sym typeface="Symbol" charset="0"/>
              </a:rPr>
              <a:t> </a:t>
            </a: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  <a:sym typeface="Symbol" charset="0"/>
              </a:rPr>
              <a:t>mappings between ontologies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 smtClean="0">
                <a:latin typeface="Arial" charset="0"/>
                <a:sym typeface="Symbol" charset="0"/>
              </a:rPr>
              <a:t>Ontology languages</a:t>
            </a:r>
            <a:endParaRPr lang="en-US" b="1" dirty="0" smtClean="0">
              <a:solidFill>
                <a:srgbClr val="675E47"/>
              </a:solidFill>
              <a:latin typeface="Arial" charset="0"/>
              <a:sym typeface="Symbol" charset="0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sym typeface="Symbol" charset="0"/>
              </a:rPr>
              <a:t>RDFS</a:t>
            </a:r>
            <a:r>
              <a:rPr lang="en-US" dirty="0" smtClean="0">
                <a:latin typeface="Arial" charset="0"/>
                <a:sym typeface="Symbol" charset="0"/>
              </a:rPr>
              <a:t>: RDF Vocabulary Description Language</a:t>
            </a:r>
          </a:p>
          <a:p>
            <a:pPr lvl="2"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classes, properties, class hierarchy, property hierarchy, domain and range restrictions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b="1" dirty="0" smtClean="0">
                <a:solidFill>
                  <a:schemeClr val="tx2"/>
                </a:solidFill>
                <a:latin typeface="Arial" charset="0"/>
                <a:sym typeface="Symbol" charset="0"/>
              </a:rPr>
              <a:t>OWL</a:t>
            </a:r>
            <a:r>
              <a:rPr lang="en-US" dirty="0" smtClean="0">
                <a:latin typeface="Arial" charset="0"/>
                <a:sym typeface="Symbol" charset="0"/>
              </a:rPr>
              <a:t>: Standard ontology language for the Web</a:t>
            </a:r>
          </a:p>
          <a:p>
            <a:pPr lvl="1" eaLnBrk="1" hangingPunct="1">
              <a:buClr>
                <a:schemeClr val="accent1"/>
              </a:buClr>
            </a:pPr>
            <a:endParaRPr lang="en-US" dirty="0" smtClean="0">
              <a:latin typeface="Arial" charset="0"/>
              <a:sym typeface="Symbol" charset="0"/>
            </a:endParaRPr>
          </a:p>
          <a:p>
            <a:pPr lvl="1" eaLnBrk="1" hangingPunct="1">
              <a:buClr>
                <a:schemeClr val="accent1"/>
              </a:buClr>
            </a:pPr>
            <a:endParaRPr lang="en-US" dirty="0">
              <a:latin typeface="Arial" charset="0"/>
              <a:sym typeface="Symbo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FontTx/>
              <a:buNone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28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Draw an ontology graph representing the following geography-related concepts:</a:t>
            </a:r>
          </a:p>
          <a:p>
            <a:pPr lvl="1" eaLnBrk="1" hangingPunct="1">
              <a:buClr>
                <a:srgbClr val="004080"/>
              </a:buClr>
            </a:pPr>
            <a:r>
              <a:rPr lang="en-GB" sz="2200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States, cities and countries are different types of places. Each city is located in a country. A city can also be the capital of a country. Each state belongs to a country. Countries border other countries. Each place has a population.</a:t>
            </a:r>
            <a:endParaRPr lang="en-GB" sz="2200" i="1" dirty="0">
              <a:solidFill>
                <a:srgbClr val="004080"/>
              </a:solidFill>
              <a:latin typeface="Calibri" charset="0"/>
              <a:ea typeface="Calibri" charset="0"/>
              <a:cs typeface="Calibri" charset="0"/>
              <a:sym typeface="Symbo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29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  <a:latin typeface="Arial" charset="0"/>
              </a:rPr>
              <a:t>Activity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543800" cy="2593975"/>
          </a:xfrm>
        </p:spPr>
        <p:txBody>
          <a:bodyPr/>
          <a:lstStyle/>
          <a:p>
            <a:pPr eaLnBrk="1" fontAlgn="auto" hangingPunct="1">
              <a:spcBef>
                <a:spcPct val="6000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endParaRPr lang="el-GR" sz="3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5013176"/>
            <a:ext cx="7632848" cy="106680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4800" b="1" i="1" dirty="0" smtClean="0">
                <a:solidFill>
                  <a:srgbClr val="004080"/>
                </a:solidFill>
                <a:latin typeface="Arial" charset="0"/>
                <a:ea typeface="+mn-ea"/>
                <a:cs typeface="+mn-cs"/>
              </a:rPr>
              <a:t>The Semantic Web vision</a:t>
            </a:r>
            <a:endParaRPr lang="el-GR" sz="4800" b="1" i="1" dirty="0">
              <a:solidFill>
                <a:srgbClr val="00408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84213" y="5300663"/>
            <a:ext cx="7543800" cy="136842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l-GR" sz="2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EA678C-E4EF-3D42-8213-C6B304C4FCC1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1916832"/>
            <a:ext cx="37084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099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30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Solution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4709"/>
            <a:ext cx="1122929" cy="1122929"/>
          </a:xfrm>
          <a:prstGeom prst="rect">
            <a:avLst/>
          </a:prstGeom>
        </p:spPr>
      </p:pic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107950" y="5373688"/>
            <a:ext cx="1365250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  <a:latin typeface="+mn-lt"/>
              <a:ea typeface="+mn-ea"/>
            </a:endParaRP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468313" y="5445125"/>
            <a:ext cx="12239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rgbClr val="0000FF"/>
                </a:solidFill>
                <a:latin typeface="Calibri" charset="0"/>
              </a:rPr>
              <a:t>State</a:t>
            </a:r>
            <a:endParaRPr lang="en-US" altLang="en-US" sz="20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63938" y="4292600"/>
            <a:ext cx="1655762" cy="6492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3851275" y="4437063"/>
            <a:ext cx="1141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isCapitalOf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5662613" y="3860800"/>
            <a:ext cx="20875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  <a:latin typeface="+mn-lt"/>
              <a:ea typeface="+mn-ea"/>
            </a:endParaRPr>
          </a:p>
        </p:txBody>
      </p:sp>
      <p:sp>
        <p:nvSpPr>
          <p:cNvPr id="21" name="TextBox 25"/>
          <p:cNvSpPr txBox="1">
            <a:spLocks noChangeArrowheads="1"/>
          </p:cNvSpPr>
          <p:nvPr/>
        </p:nvSpPr>
        <p:spPr bwMode="auto">
          <a:xfrm>
            <a:off x="5580063" y="3933825"/>
            <a:ext cx="2303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>
                <a:solidFill>
                  <a:srgbClr val="0000FF"/>
                </a:solidFill>
                <a:latin typeface="Calibri" charset="0"/>
              </a:rPr>
              <a:t>          Country</a:t>
            </a:r>
            <a:endParaRPr lang="en-US" altLang="en-US" sz="200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563938" y="3213100"/>
            <a:ext cx="1655762" cy="6477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TextBox 17"/>
          <p:cNvSpPr txBox="1">
            <a:spLocks noChangeArrowheads="1"/>
          </p:cNvSpPr>
          <p:nvPr/>
        </p:nvSpPr>
        <p:spPr bwMode="auto">
          <a:xfrm>
            <a:off x="3851275" y="3357563"/>
            <a:ext cx="1223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islocatedIn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2498725" y="3536950"/>
            <a:ext cx="1065213" cy="8509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13"/>
          <p:cNvSpPr txBox="1">
            <a:spLocks noChangeArrowheads="1"/>
          </p:cNvSpPr>
          <p:nvPr/>
        </p:nvSpPr>
        <p:spPr bwMode="auto">
          <a:xfrm>
            <a:off x="5221288" y="3594100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range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219700" y="3536950"/>
            <a:ext cx="865188" cy="396875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6300788" y="5157788"/>
            <a:ext cx="822325" cy="6477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TextBox 17"/>
          <p:cNvSpPr txBox="1">
            <a:spLocks noChangeArrowheads="1"/>
          </p:cNvSpPr>
          <p:nvPr/>
        </p:nvSpPr>
        <p:spPr bwMode="auto">
          <a:xfrm>
            <a:off x="6300788" y="5300663"/>
            <a:ext cx="10080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 borders</a:t>
            </a:r>
          </a:p>
        </p:txBody>
      </p:sp>
      <p:sp>
        <p:nvSpPr>
          <p:cNvPr id="29" name="TextBox 13"/>
          <p:cNvSpPr txBox="1">
            <a:spLocks noChangeArrowheads="1"/>
          </p:cNvSpPr>
          <p:nvPr/>
        </p:nvSpPr>
        <p:spPr bwMode="auto">
          <a:xfrm>
            <a:off x="5795963" y="4652963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6875463" y="4508500"/>
            <a:ext cx="0" cy="64928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1331913" y="4292600"/>
            <a:ext cx="1368425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  <a:latin typeface="+mn-lt"/>
              <a:ea typeface="+mn-ea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692275" y="4397375"/>
            <a:ext cx="64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Calibri" charset="0"/>
              </a:rPr>
              <a:t>City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535363" y="5372100"/>
            <a:ext cx="1657350" cy="64928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" name="TextBox 17"/>
          <p:cNvSpPr txBox="1">
            <a:spLocks noChangeArrowheads="1"/>
          </p:cNvSpPr>
          <p:nvPr/>
        </p:nvSpPr>
        <p:spPr bwMode="auto">
          <a:xfrm>
            <a:off x="3890963" y="5516563"/>
            <a:ext cx="13287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isPartOf</a:t>
            </a:r>
          </a:p>
        </p:txBody>
      </p:sp>
      <p:cxnSp>
        <p:nvCxnSpPr>
          <p:cNvPr id="35" name="Straight Arrow Connector 34"/>
          <p:cNvCxnSpPr>
            <a:stCxn id="46" idx="6"/>
          </p:cNvCxnSpPr>
          <p:nvPr/>
        </p:nvCxnSpPr>
        <p:spPr>
          <a:xfrm flipV="1">
            <a:off x="1473200" y="5695950"/>
            <a:ext cx="2062163" cy="158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13"/>
          <p:cNvSpPr txBox="1">
            <a:spLocks noChangeArrowheads="1"/>
          </p:cNvSpPr>
          <p:nvPr/>
        </p:nvSpPr>
        <p:spPr bwMode="auto">
          <a:xfrm>
            <a:off x="2382838" y="5300663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37" name="TextBox 13"/>
          <p:cNvSpPr txBox="1">
            <a:spLocks noChangeArrowheads="1"/>
          </p:cNvSpPr>
          <p:nvPr/>
        </p:nvSpPr>
        <p:spPr bwMode="auto">
          <a:xfrm>
            <a:off x="5940425" y="1268413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range</a:t>
            </a: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757988" y="1308100"/>
            <a:ext cx="1365250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  <a:latin typeface="+mn-lt"/>
              <a:ea typeface="+mn-ea"/>
            </a:endParaRPr>
          </a:p>
        </p:txBody>
      </p:sp>
      <p:sp>
        <p:nvSpPr>
          <p:cNvPr id="39" name="TextBox 25"/>
          <p:cNvSpPr txBox="1">
            <a:spLocks noChangeArrowheads="1"/>
          </p:cNvSpPr>
          <p:nvPr/>
        </p:nvSpPr>
        <p:spPr bwMode="auto">
          <a:xfrm>
            <a:off x="7019925" y="1412875"/>
            <a:ext cx="122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 dirty="0" smtClean="0">
                <a:solidFill>
                  <a:srgbClr val="0000FF"/>
                </a:solidFill>
                <a:latin typeface="Calibri" charset="0"/>
              </a:rPr>
              <a:t>Literal</a:t>
            </a:r>
            <a:endParaRPr lang="en-US" altLang="en-US" sz="2000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 flipH="1" flipV="1">
            <a:off x="5940425" y="1628775"/>
            <a:ext cx="817563" cy="3175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13"/>
          <p:cNvSpPr txBox="1">
            <a:spLocks noChangeArrowheads="1"/>
          </p:cNvSpPr>
          <p:nvPr/>
        </p:nvSpPr>
        <p:spPr bwMode="auto">
          <a:xfrm>
            <a:off x="3203575" y="1628775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6877050" y="4652963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range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6516688" y="4508500"/>
            <a:ext cx="0" cy="64928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2268538" y="366712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45" name="TextBox 13"/>
          <p:cNvSpPr txBox="1">
            <a:spLocks noChangeArrowheads="1"/>
          </p:cNvSpPr>
          <p:nvPr/>
        </p:nvSpPr>
        <p:spPr bwMode="auto">
          <a:xfrm>
            <a:off x="2987675" y="3883025"/>
            <a:ext cx="151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subPropertyOf</a:t>
            </a:r>
            <a:endParaRPr lang="en-US" altLang="en-US" sz="1600" i="1" dirty="0">
              <a:solidFill>
                <a:srgbClr val="675E47"/>
              </a:solidFill>
              <a:latin typeface="Calibri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356100" y="3860800"/>
            <a:ext cx="0" cy="431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1835150" y="2205038"/>
            <a:ext cx="331311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  <a:round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  <a:latin typeface="+mn-lt"/>
              <a:ea typeface="+mn-ea"/>
            </a:endParaRPr>
          </a:p>
        </p:txBody>
      </p:sp>
      <p:sp>
        <p:nvSpPr>
          <p:cNvPr id="48" name="TextBox 17"/>
          <p:cNvSpPr txBox="1">
            <a:spLocks noChangeArrowheads="1"/>
          </p:cNvSpPr>
          <p:nvPr/>
        </p:nvSpPr>
        <p:spPr bwMode="auto">
          <a:xfrm>
            <a:off x="3132138" y="2308225"/>
            <a:ext cx="935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latin typeface="Calibri" charset="0"/>
              </a:rPr>
              <a:t>Place</a:t>
            </a:r>
          </a:p>
        </p:txBody>
      </p:sp>
      <p:cxnSp>
        <p:nvCxnSpPr>
          <p:cNvPr id="49" name="Straight Arrow Connector 48"/>
          <p:cNvCxnSpPr>
            <a:endCxn id="46" idx="0"/>
          </p:cNvCxnSpPr>
          <p:nvPr/>
        </p:nvCxnSpPr>
        <p:spPr>
          <a:xfrm flipH="1">
            <a:off x="790575" y="2528888"/>
            <a:ext cx="1044575" cy="2844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13"/>
          <p:cNvSpPr txBox="1">
            <a:spLocks noChangeArrowheads="1"/>
          </p:cNvSpPr>
          <p:nvPr/>
        </p:nvSpPr>
        <p:spPr bwMode="auto">
          <a:xfrm>
            <a:off x="322263" y="3573463"/>
            <a:ext cx="1512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subClassOf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>
            <a:off x="2016125" y="2757488"/>
            <a:ext cx="304800" cy="1535112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13"/>
          <p:cNvSpPr txBox="1">
            <a:spLocks noChangeArrowheads="1"/>
          </p:cNvSpPr>
          <p:nvPr/>
        </p:nvSpPr>
        <p:spPr bwMode="auto">
          <a:xfrm>
            <a:off x="2122488" y="3213100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subClassOf</a:t>
            </a:r>
            <a:endParaRPr lang="en-US" altLang="en-US" sz="1600" i="1" dirty="0">
              <a:solidFill>
                <a:srgbClr val="675E47"/>
              </a:solidFill>
              <a:latin typeface="Calibri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5148263" y="2528888"/>
            <a:ext cx="1079500" cy="1355725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13"/>
          <p:cNvSpPr txBox="1">
            <a:spLocks noChangeArrowheads="1"/>
          </p:cNvSpPr>
          <p:nvPr/>
        </p:nvSpPr>
        <p:spPr bwMode="auto">
          <a:xfrm>
            <a:off x="4787900" y="2781300"/>
            <a:ext cx="151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subClassOf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4284663" y="1341438"/>
            <a:ext cx="1655762" cy="6492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6" name="TextBox 17"/>
          <p:cNvSpPr txBox="1">
            <a:spLocks noChangeArrowheads="1"/>
          </p:cNvSpPr>
          <p:nvPr/>
        </p:nvSpPr>
        <p:spPr bwMode="auto">
          <a:xfrm>
            <a:off x="4575175" y="1485900"/>
            <a:ext cx="151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population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3492500" y="1665288"/>
            <a:ext cx="792163" cy="53975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5219700" y="4365625"/>
            <a:ext cx="720725" cy="131921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13"/>
          <p:cNvSpPr txBox="1">
            <a:spLocks noChangeArrowheads="1"/>
          </p:cNvSpPr>
          <p:nvPr/>
        </p:nvSpPr>
        <p:spPr bwMode="auto">
          <a:xfrm>
            <a:off x="4787900" y="4960938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range</a:t>
            </a:r>
          </a:p>
        </p:txBody>
      </p:sp>
    </p:spTree>
    <p:extLst>
      <p:ext uri="{BB962C8B-B14F-4D97-AF65-F5344CB8AC3E}">
        <p14:creationId xmlns:p14="http://schemas.microsoft.com/office/powerpoint/2010/main" val="172604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>
                <a:latin typeface="Arial" charset="0"/>
                <a:sym typeface="Symbol" charset="0"/>
              </a:rPr>
              <a:t>Extend </a:t>
            </a:r>
            <a:r>
              <a:rPr lang="en-GB" dirty="0" smtClean="0">
                <a:latin typeface="Arial" charset="0"/>
                <a:sym typeface="Symbol" charset="0"/>
              </a:rPr>
              <a:t>the ontology graph with appropriate RDF statements to represent the following:</a:t>
            </a:r>
            <a:endParaRPr lang="en-GB" dirty="0">
              <a:latin typeface="Arial" charset="0"/>
              <a:sym typeface="Symbol" charset="0"/>
            </a:endParaRPr>
          </a:p>
          <a:p>
            <a:pPr marL="868363" lvl="1" indent="-457200" eaLnBrk="1" hangingPunct="1">
              <a:buClr>
                <a:srgbClr val="004080"/>
              </a:buClr>
              <a:buFont typeface="+mj-lt"/>
              <a:buAutoNum type="alphaUcPeriod"/>
            </a:pPr>
            <a:r>
              <a:rPr lang="en-GB" sz="2200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Chiang Mai is located in Thailand</a:t>
            </a:r>
            <a:r>
              <a:rPr lang="en-GB" sz="2200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</a:rPr>
              <a:t>.</a:t>
            </a:r>
          </a:p>
          <a:p>
            <a:pPr marL="868363" lvl="1" indent="-457200" eaLnBrk="1" hangingPunct="1">
              <a:buClr>
                <a:srgbClr val="004080"/>
              </a:buClr>
              <a:buFont typeface="+mj-lt"/>
              <a:buAutoNum type="alphaUcPeriod"/>
            </a:pPr>
            <a:r>
              <a:rPr lang="en-GB" sz="2200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Bangkok is located in Thailand. It is also the capital of Thailand.</a:t>
            </a:r>
          </a:p>
          <a:p>
            <a:pPr marL="868363" lvl="1" indent="-457200" eaLnBrk="1" hangingPunct="1">
              <a:buClr>
                <a:srgbClr val="004080"/>
              </a:buClr>
              <a:buFont typeface="+mj-lt"/>
              <a:buAutoNum type="alphaUcPeriod"/>
            </a:pPr>
            <a:r>
              <a:rPr lang="en-GB" sz="2200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The population of Chiang Mai is 148,477.</a:t>
            </a:r>
            <a:endParaRPr lang="en-GB" sz="2200" dirty="0">
              <a:latin typeface="Arial" charset="0"/>
              <a:sym typeface="Symbo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31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  <a:latin typeface="Arial" charset="0"/>
              </a:rPr>
              <a:t>Activity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7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32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Solution (A)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4709"/>
            <a:ext cx="1122929" cy="1122929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23850" y="2060030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cxnSp>
        <p:nvCxnSpPr>
          <p:cNvPr id="63" name="Straight Arrow Connector 62"/>
          <p:cNvCxnSpPr>
            <a:stCxn id="76" idx="4"/>
          </p:cNvCxnSpPr>
          <p:nvPr/>
        </p:nvCxnSpPr>
        <p:spPr>
          <a:xfrm>
            <a:off x="1368425" y="2707730"/>
            <a:ext cx="0" cy="1728787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25438" y="4436517"/>
            <a:ext cx="20875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5" name="TextBox 25"/>
          <p:cNvSpPr txBox="1">
            <a:spLocks noChangeArrowheads="1"/>
          </p:cNvSpPr>
          <p:nvPr/>
        </p:nvSpPr>
        <p:spPr bwMode="auto">
          <a:xfrm>
            <a:off x="541338" y="4507955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Chiang Mai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796136" y="4437484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7" name="TextBox 25"/>
          <p:cNvSpPr txBox="1">
            <a:spLocks noChangeArrowheads="1"/>
          </p:cNvSpPr>
          <p:nvPr/>
        </p:nvSpPr>
        <p:spPr bwMode="auto">
          <a:xfrm>
            <a:off x="5940599" y="4436517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smtClean="0">
                <a:solidFill>
                  <a:srgbClr val="0000FF"/>
                </a:solidFill>
                <a:latin typeface="Calibri" charset="0"/>
                <a:cs typeface="Calibri" charset="0"/>
              </a:rPr>
              <a:t>Thailand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0" name="Straight Arrow Connector 69"/>
          <p:cNvCxnSpPr>
            <a:stCxn id="66" idx="2"/>
            <a:endCxn id="64" idx="6"/>
          </p:cNvCxnSpPr>
          <p:nvPr/>
        </p:nvCxnSpPr>
        <p:spPr>
          <a:xfrm flipH="1" flipV="1">
            <a:off x="2413000" y="4760367"/>
            <a:ext cx="3383136" cy="9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13"/>
          <p:cNvSpPr txBox="1">
            <a:spLocks noChangeArrowheads="1"/>
          </p:cNvSpPr>
          <p:nvPr/>
        </p:nvSpPr>
        <p:spPr bwMode="auto">
          <a:xfrm>
            <a:off x="3155951" y="4828630"/>
            <a:ext cx="1560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smtClean="0">
                <a:solidFill>
                  <a:srgbClr val="FF0000"/>
                </a:solidFill>
                <a:latin typeface="Calibri" charset="0"/>
                <a:cs typeface="Calibri" charset="0"/>
              </a:rPr>
              <a:t>isLocatedIn</a:t>
            </a:r>
            <a:endParaRPr lang="en-US" sz="20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50825" y="4076155"/>
            <a:ext cx="799306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348038" y="2060030"/>
            <a:ext cx="1079500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" name="TextBox 17"/>
          <p:cNvSpPr txBox="1">
            <a:spLocks noChangeArrowheads="1"/>
          </p:cNvSpPr>
          <p:nvPr/>
        </p:nvSpPr>
        <p:spPr bwMode="auto">
          <a:xfrm>
            <a:off x="3348038" y="2204492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isLocatedIn</a:t>
            </a:r>
            <a:endParaRPr lang="en-US" sz="16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3922341" y="2709317"/>
            <a:ext cx="1587" cy="2016125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413000" y="2364830"/>
            <a:ext cx="935038" cy="1905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13"/>
          <p:cNvSpPr txBox="1">
            <a:spLocks noChangeArrowheads="1"/>
          </p:cNvSpPr>
          <p:nvPr/>
        </p:nvSpPr>
        <p:spPr bwMode="auto">
          <a:xfrm>
            <a:off x="2484438" y="2348955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domain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6795842" y="2718964"/>
            <a:ext cx="8406" cy="1717553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873880" y="2071264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80" name="TextBox 25"/>
          <p:cNvSpPr txBox="1">
            <a:spLocks noChangeArrowheads="1"/>
          </p:cNvSpPr>
          <p:nvPr/>
        </p:nvSpPr>
        <p:spPr bwMode="auto">
          <a:xfrm>
            <a:off x="5644111" y="2182449"/>
            <a:ext cx="2303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smtClean="0">
                <a:solidFill>
                  <a:srgbClr val="0000FF"/>
                </a:solidFill>
                <a:latin typeface="Calibri" charset="0"/>
                <a:cs typeface="Calibri" charset="0"/>
              </a:rPr>
              <a:t>Country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82" name="TextBox 13"/>
          <p:cNvSpPr txBox="1">
            <a:spLocks noChangeArrowheads="1"/>
          </p:cNvSpPr>
          <p:nvPr/>
        </p:nvSpPr>
        <p:spPr bwMode="auto">
          <a:xfrm>
            <a:off x="4716463" y="2348955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675E47"/>
                </a:solidFill>
                <a:latin typeface="Calibri" charset="0"/>
                <a:cs typeface="Calibri" charset="0"/>
              </a:rPr>
              <a:t>range</a:t>
            </a:r>
          </a:p>
        </p:txBody>
      </p: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1367382" y="4050212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6805290" y="4073772"/>
            <a:ext cx="64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  <a:endParaRPr lang="en-US" sz="1600" i="1" dirty="0">
              <a:solidFill>
                <a:srgbClr val="675E47"/>
              </a:solidFill>
              <a:latin typeface="Calibri" charset="0"/>
              <a:cs typeface="Calibri" charset="0"/>
            </a:endParaRPr>
          </a:p>
        </p:txBody>
      </p:sp>
      <p:sp>
        <p:nvSpPr>
          <p:cNvPr id="91" name="TextBox 13"/>
          <p:cNvSpPr txBox="1">
            <a:spLocks noChangeArrowheads="1"/>
          </p:cNvSpPr>
          <p:nvPr/>
        </p:nvSpPr>
        <p:spPr bwMode="auto">
          <a:xfrm>
            <a:off x="179388" y="4076155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2F2B20"/>
                </a:solidFill>
                <a:latin typeface="Calibri" charset="0"/>
                <a:cs typeface="Calibri" charset="0"/>
              </a:rPr>
              <a:t>RDF</a:t>
            </a:r>
          </a:p>
        </p:txBody>
      </p:sp>
      <p:sp>
        <p:nvSpPr>
          <p:cNvPr id="92" name="TextBox 13"/>
          <p:cNvSpPr txBox="1">
            <a:spLocks noChangeArrowheads="1"/>
          </p:cNvSpPr>
          <p:nvPr/>
        </p:nvSpPr>
        <p:spPr bwMode="auto">
          <a:xfrm>
            <a:off x="179388" y="3644355"/>
            <a:ext cx="12242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Calibri" charset="0"/>
                <a:cs typeface="Calibri" charset="0"/>
              </a:rPr>
              <a:t>ontology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  <p:sp>
        <p:nvSpPr>
          <p:cNvPr id="93" name="TextBox 25"/>
          <p:cNvSpPr txBox="1">
            <a:spLocks noChangeArrowheads="1"/>
          </p:cNvSpPr>
          <p:nvPr/>
        </p:nvSpPr>
        <p:spPr bwMode="auto">
          <a:xfrm>
            <a:off x="561837" y="2130674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City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335" name="Straight Arrow Connector 334"/>
          <p:cNvCxnSpPr/>
          <p:nvPr/>
        </p:nvCxnSpPr>
        <p:spPr>
          <a:xfrm flipH="1" flipV="1">
            <a:off x="4427984" y="2373769"/>
            <a:ext cx="1441451" cy="10112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6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33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Solution (B)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4709"/>
            <a:ext cx="1122929" cy="1122929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23850" y="2780570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cxnSp>
        <p:nvCxnSpPr>
          <p:cNvPr id="63" name="Straight Arrow Connector 62"/>
          <p:cNvCxnSpPr>
            <a:stCxn id="76" idx="4"/>
          </p:cNvCxnSpPr>
          <p:nvPr/>
        </p:nvCxnSpPr>
        <p:spPr>
          <a:xfrm>
            <a:off x="1368425" y="3428270"/>
            <a:ext cx="0" cy="1728787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/>
          <p:nvPr/>
        </p:nvSpPr>
        <p:spPr>
          <a:xfrm>
            <a:off x="325438" y="5157057"/>
            <a:ext cx="20875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5" name="TextBox 25"/>
          <p:cNvSpPr txBox="1">
            <a:spLocks noChangeArrowheads="1"/>
          </p:cNvSpPr>
          <p:nvPr/>
        </p:nvSpPr>
        <p:spPr bwMode="auto">
          <a:xfrm>
            <a:off x="757427" y="5240483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smtClean="0">
                <a:solidFill>
                  <a:srgbClr val="0000FF"/>
                </a:solidFill>
                <a:latin typeface="Calibri" charset="0"/>
                <a:cs typeface="Calibri" charset="0"/>
              </a:rPr>
              <a:t>Bangkok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796136" y="5158024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7" name="TextBox 25"/>
          <p:cNvSpPr txBox="1">
            <a:spLocks noChangeArrowheads="1"/>
          </p:cNvSpPr>
          <p:nvPr/>
        </p:nvSpPr>
        <p:spPr bwMode="auto">
          <a:xfrm>
            <a:off x="5868144" y="5261658"/>
            <a:ext cx="1943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smtClean="0">
                <a:solidFill>
                  <a:srgbClr val="0000FF"/>
                </a:solidFill>
                <a:latin typeface="Calibri" charset="0"/>
                <a:cs typeface="Calibri" charset="0"/>
              </a:rPr>
              <a:t>Thailand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0" name="Straight Arrow Connector 69"/>
          <p:cNvCxnSpPr>
            <a:stCxn id="66" idx="2"/>
            <a:endCxn id="64" idx="6"/>
          </p:cNvCxnSpPr>
          <p:nvPr/>
        </p:nvCxnSpPr>
        <p:spPr>
          <a:xfrm flipH="1" flipV="1">
            <a:off x="2413000" y="5480907"/>
            <a:ext cx="3383136" cy="967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13"/>
          <p:cNvSpPr txBox="1">
            <a:spLocks noChangeArrowheads="1"/>
          </p:cNvSpPr>
          <p:nvPr/>
        </p:nvSpPr>
        <p:spPr bwMode="auto">
          <a:xfrm>
            <a:off x="3155951" y="5549170"/>
            <a:ext cx="1560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isCapitalOf</a:t>
            </a:r>
            <a:endParaRPr lang="en-US" sz="20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50825" y="4364187"/>
            <a:ext cx="799306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348038" y="2780570"/>
            <a:ext cx="1079500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" name="TextBox 17"/>
          <p:cNvSpPr txBox="1">
            <a:spLocks noChangeArrowheads="1"/>
          </p:cNvSpPr>
          <p:nvPr/>
        </p:nvSpPr>
        <p:spPr bwMode="auto">
          <a:xfrm>
            <a:off x="3348038" y="2925032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 smtClean="0">
                <a:solidFill>
                  <a:srgbClr val="FF0000"/>
                </a:solidFill>
                <a:latin typeface="Calibri" charset="0"/>
                <a:cs typeface="Calibri" charset="0"/>
              </a:rPr>
              <a:t>isCapitalOf</a:t>
            </a:r>
            <a:endParaRPr lang="en-US" sz="16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3922341" y="3429857"/>
            <a:ext cx="1587" cy="2016125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413000" y="3085370"/>
            <a:ext cx="935038" cy="1905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13"/>
          <p:cNvSpPr txBox="1">
            <a:spLocks noChangeArrowheads="1"/>
          </p:cNvSpPr>
          <p:nvPr/>
        </p:nvSpPr>
        <p:spPr bwMode="auto">
          <a:xfrm>
            <a:off x="2484438" y="3069495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domain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H="1">
            <a:off x="6795842" y="3439504"/>
            <a:ext cx="8406" cy="1717553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873880" y="2791804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80" name="TextBox 25"/>
          <p:cNvSpPr txBox="1">
            <a:spLocks noChangeArrowheads="1"/>
          </p:cNvSpPr>
          <p:nvPr/>
        </p:nvSpPr>
        <p:spPr bwMode="auto">
          <a:xfrm>
            <a:off x="5644111" y="2902989"/>
            <a:ext cx="2303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smtClean="0">
                <a:solidFill>
                  <a:srgbClr val="0000FF"/>
                </a:solidFill>
                <a:latin typeface="Calibri" charset="0"/>
                <a:cs typeface="Calibri" charset="0"/>
              </a:rPr>
              <a:t>Country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82" name="TextBox 13"/>
          <p:cNvSpPr txBox="1">
            <a:spLocks noChangeArrowheads="1"/>
          </p:cNvSpPr>
          <p:nvPr/>
        </p:nvSpPr>
        <p:spPr bwMode="auto">
          <a:xfrm>
            <a:off x="4716463" y="3069495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675E47"/>
                </a:solidFill>
                <a:latin typeface="Calibri" charset="0"/>
                <a:cs typeface="Calibri" charset="0"/>
              </a:rPr>
              <a:t>range</a:t>
            </a:r>
          </a:p>
        </p:txBody>
      </p: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1385035" y="4437112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  <a:endParaRPr lang="en-US" sz="1600" i="1" dirty="0">
              <a:solidFill>
                <a:srgbClr val="675E47"/>
              </a:solidFill>
              <a:latin typeface="Calibri" charset="0"/>
              <a:cs typeface="Calibri" charset="0"/>
            </a:endParaRP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6825041" y="4435524"/>
            <a:ext cx="64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  <a:endParaRPr lang="en-US" sz="1600" i="1" dirty="0">
              <a:solidFill>
                <a:srgbClr val="675E47"/>
              </a:solidFill>
              <a:latin typeface="Calibri" charset="0"/>
              <a:cs typeface="Calibri" charset="0"/>
            </a:endParaRPr>
          </a:p>
        </p:txBody>
      </p:sp>
      <p:sp>
        <p:nvSpPr>
          <p:cNvPr id="91" name="TextBox 13"/>
          <p:cNvSpPr txBox="1">
            <a:spLocks noChangeArrowheads="1"/>
          </p:cNvSpPr>
          <p:nvPr/>
        </p:nvSpPr>
        <p:spPr bwMode="auto">
          <a:xfrm>
            <a:off x="250875" y="4437112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2F2B20"/>
                </a:solidFill>
                <a:latin typeface="Calibri" charset="0"/>
                <a:cs typeface="Calibri" charset="0"/>
              </a:rPr>
              <a:t>RDF</a:t>
            </a:r>
          </a:p>
        </p:txBody>
      </p:sp>
      <p:sp>
        <p:nvSpPr>
          <p:cNvPr id="92" name="TextBox 13"/>
          <p:cNvSpPr txBox="1">
            <a:spLocks noChangeArrowheads="1"/>
          </p:cNvSpPr>
          <p:nvPr/>
        </p:nvSpPr>
        <p:spPr bwMode="auto">
          <a:xfrm>
            <a:off x="179388" y="3933056"/>
            <a:ext cx="12242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Calibri" charset="0"/>
                <a:cs typeface="Calibri" charset="0"/>
              </a:rPr>
              <a:t>ontology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  <p:sp>
        <p:nvSpPr>
          <p:cNvPr id="93" name="TextBox 25"/>
          <p:cNvSpPr txBox="1">
            <a:spLocks noChangeArrowheads="1"/>
          </p:cNvSpPr>
          <p:nvPr/>
        </p:nvSpPr>
        <p:spPr bwMode="auto">
          <a:xfrm>
            <a:off x="561837" y="2851214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City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335" name="Straight Arrow Connector 334"/>
          <p:cNvCxnSpPr/>
          <p:nvPr/>
        </p:nvCxnSpPr>
        <p:spPr>
          <a:xfrm flipH="1" flipV="1">
            <a:off x="4427984" y="3094309"/>
            <a:ext cx="1441451" cy="10112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3094460" y="1709922"/>
            <a:ext cx="1655762" cy="6477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>
            <a:outerShdw dist="25400" algn="bl" rotWithShape="0">
              <a:srgbClr val="808080">
                <a:alpha val="5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1" name="TextBox 17"/>
          <p:cNvSpPr txBox="1">
            <a:spLocks noChangeArrowheads="1"/>
          </p:cNvSpPr>
          <p:nvPr/>
        </p:nvSpPr>
        <p:spPr bwMode="auto">
          <a:xfrm>
            <a:off x="3381797" y="1854385"/>
            <a:ext cx="12239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islocatedIn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886622" y="2357622"/>
            <a:ext cx="0" cy="431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13"/>
          <p:cNvSpPr txBox="1">
            <a:spLocks noChangeArrowheads="1"/>
          </p:cNvSpPr>
          <p:nvPr/>
        </p:nvSpPr>
        <p:spPr bwMode="auto">
          <a:xfrm>
            <a:off x="3940200" y="2391312"/>
            <a:ext cx="151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subPropertyOf</a:t>
            </a:r>
            <a:endParaRPr lang="en-US" altLang="en-US" sz="1600" i="1" dirty="0">
              <a:solidFill>
                <a:srgbClr val="675E47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06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34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Solution (C)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4709"/>
            <a:ext cx="1122929" cy="1122929"/>
          </a:xfrm>
          <a:prstGeom prst="rect">
            <a:avLst/>
          </a:prstGeom>
        </p:spPr>
      </p:pic>
      <p:sp>
        <p:nvSpPr>
          <p:cNvPr id="61" name="Oval 60"/>
          <p:cNvSpPr/>
          <p:nvPr/>
        </p:nvSpPr>
        <p:spPr>
          <a:xfrm>
            <a:off x="323850" y="2267772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323850" y="5467049"/>
            <a:ext cx="208756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5" name="TextBox 25"/>
          <p:cNvSpPr txBox="1">
            <a:spLocks noChangeArrowheads="1"/>
          </p:cNvSpPr>
          <p:nvPr/>
        </p:nvSpPr>
        <p:spPr bwMode="auto">
          <a:xfrm>
            <a:off x="708733" y="5588334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Chiang Mai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5868144" y="5476332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7" name="TextBox 25"/>
          <p:cNvSpPr txBox="1">
            <a:spLocks noChangeArrowheads="1"/>
          </p:cNvSpPr>
          <p:nvPr/>
        </p:nvSpPr>
        <p:spPr bwMode="auto">
          <a:xfrm>
            <a:off x="5868144" y="5549690"/>
            <a:ext cx="194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>
                <a:solidFill>
                  <a:srgbClr val="0000FF"/>
                </a:solidFill>
                <a:latin typeface="Calibri" charset="0"/>
                <a:cs typeface="Calibri" charset="0"/>
              </a:rPr>
              <a:t>148,477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0" name="Straight Arrow Connector 69"/>
          <p:cNvCxnSpPr>
            <a:stCxn id="66" idx="2"/>
            <a:endCxn id="64" idx="6"/>
          </p:cNvCxnSpPr>
          <p:nvPr/>
        </p:nvCxnSpPr>
        <p:spPr>
          <a:xfrm flipH="1" flipV="1">
            <a:off x="2411412" y="5790899"/>
            <a:ext cx="3456732" cy="928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13"/>
          <p:cNvSpPr txBox="1">
            <a:spLocks noChangeArrowheads="1"/>
          </p:cNvSpPr>
          <p:nvPr/>
        </p:nvSpPr>
        <p:spPr bwMode="auto">
          <a:xfrm>
            <a:off x="3155951" y="5837202"/>
            <a:ext cx="15600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population</a:t>
            </a:r>
            <a:endParaRPr lang="en-US" sz="20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50825" y="4900241"/>
            <a:ext cx="799306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348038" y="2267772"/>
            <a:ext cx="1079500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" name="TextBox 17"/>
          <p:cNvSpPr txBox="1">
            <a:spLocks noChangeArrowheads="1"/>
          </p:cNvSpPr>
          <p:nvPr/>
        </p:nvSpPr>
        <p:spPr bwMode="auto">
          <a:xfrm>
            <a:off x="3348038" y="2412234"/>
            <a:ext cx="11509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smtClean="0">
                <a:solidFill>
                  <a:srgbClr val="FF0000"/>
                </a:solidFill>
                <a:latin typeface="Calibri" charset="0"/>
                <a:cs typeface="Calibri" charset="0"/>
              </a:rPr>
              <a:t>population</a:t>
            </a:r>
            <a:endParaRPr lang="en-US" sz="1600" dirty="0">
              <a:solidFill>
                <a:srgbClr val="FF0000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75" name="Straight Arrow Connector 74"/>
          <p:cNvCxnSpPr>
            <a:stCxn id="73" idx="2"/>
          </p:cNvCxnSpPr>
          <p:nvPr/>
        </p:nvCxnSpPr>
        <p:spPr>
          <a:xfrm flipH="1">
            <a:off x="3881729" y="2917059"/>
            <a:ext cx="6059" cy="2836820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413000" y="2572572"/>
            <a:ext cx="935038" cy="1905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13"/>
          <p:cNvSpPr txBox="1">
            <a:spLocks noChangeArrowheads="1"/>
          </p:cNvSpPr>
          <p:nvPr/>
        </p:nvSpPr>
        <p:spPr bwMode="auto">
          <a:xfrm>
            <a:off x="2484438" y="2556697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domain</a:t>
            </a:r>
          </a:p>
        </p:txBody>
      </p:sp>
      <p:cxnSp>
        <p:nvCxnSpPr>
          <p:cNvPr id="78" name="Straight Arrow Connector 77"/>
          <p:cNvCxnSpPr>
            <a:stCxn id="79" idx="4"/>
            <a:endCxn id="66" idx="0"/>
          </p:cNvCxnSpPr>
          <p:nvPr/>
        </p:nvCxnSpPr>
        <p:spPr>
          <a:xfrm flipH="1">
            <a:off x="6911926" y="2926706"/>
            <a:ext cx="5736" cy="2549626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5873880" y="2279006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80" name="TextBox 25"/>
          <p:cNvSpPr txBox="1">
            <a:spLocks noChangeArrowheads="1"/>
          </p:cNvSpPr>
          <p:nvPr/>
        </p:nvSpPr>
        <p:spPr bwMode="auto">
          <a:xfrm>
            <a:off x="5644111" y="2390191"/>
            <a:ext cx="23034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Literal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sp>
        <p:nvSpPr>
          <p:cNvPr id="82" name="TextBox 13"/>
          <p:cNvSpPr txBox="1">
            <a:spLocks noChangeArrowheads="1"/>
          </p:cNvSpPr>
          <p:nvPr/>
        </p:nvSpPr>
        <p:spPr bwMode="auto">
          <a:xfrm>
            <a:off x="4716463" y="2556697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>
                <a:solidFill>
                  <a:srgbClr val="675E47"/>
                </a:solidFill>
                <a:latin typeface="Calibri" charset="0"/>
                <a:cs typeface="Calibri" charset="0"/>
              </a:rPr>
              <a:t>range</a:t>
            </a:r>
          </a:p>
        </p:txBody>
      </p:sp>
      <p:sp>
        <p:nvSpPr>
          <p:cNvPr id="89" name="TextBox 13"/>
          <p:cNvSpPr txBox="1">
            <a:spLocks noChangeArrowheads="1"/>
          </p:cNvSpPr>
          <p:nvPr/>
        </p:nvSpPr>
        <p:spPr bwMode="auto">
          <a:xfrm>
            <a:off x="1403350" y="4984881"/>
            <a:ext cx="863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</a:p>
        </p:txBody>
      </p:sp>
      <p:sp>
        <p:nvSpPr>
          <p:cNvPr id="90" name="TextBox 13"/>
          <p:cNvSpPr txBox="1">
            <a:spLocks noChangeArrowheads="1"/>
          </p:cNvSpPr>
          <p:nvPr/>
        </p:nvSpPr>
        <p:spPr bwMode="auto">
          <a:xfrm>
            <a:off x="6933075" y="4995114"/>
            <a:ext cx="6477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>
                <a:solidFill>
                  <a:srgbClr val="675E47"/>
                </a:solidFill>
                <a:latin typeface="Calibri" charset="0"/>
                <a:cs typeface="Calibri" charset="0"/>
              </a:rPr>
              <a:t>isA</a:t>
            </a:r>
            <a:endParaRPr lang="en-US" sz="1600" i="1" dirty="0">
              <a:solidFill>
                <a:srgbClr val="675E47"/>
              </a:solidFill>
              <a:latin typeface="Calibri" charset="0"/>
              <a:cs typeface="Calibri" charset="0"/>
            </a:endParaRPr>
          </a:p>
        </p:txBody>
      </p:sp>
      <p:sp>
        <p:nvSpPr>
          <p:cNvPr id="91" name="TextBox 13"/>
          <p:cNvSpPr txBox="1">
            <a:spLocks noChangeArrowheads="1"/>
          </p:cNvSpPr>
          <p:nvPr/>
        </p:nvSpPr>
        <p:spPr bwMode="auto">
          <a:xfrm>
            <a:off x="250875" y="4973166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solidFill>
                  <a:srgbClr val="2F2B20"/>
                </a:solidFill>
                <a:latin typeface="Calibri" charset="0"/>
                <a:cs typeface="Calibri" charset="0"/>
              </a:rPr>
              <a:t>RDF</a:t>
            </a:r>
          </a:p>
        </p:txBody>
      </p:sp>
      <p:sp>
        <p:nvSpPr>
          <p:cNvPr id="92" name="TextBox 13"/>
          <p:cNvSpPr txBox="1">
            <a:spLocks noChangeArrowheads="1"/>
          </p:cNvSpPr>
          <p:nvPr/>
        </p:nvSpPr>
        <p:spPr bwMode="auto">
          <a:xfrm>
            <a:off x="179388" y="4469110"/>
            <a:ext cx="122426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 smtClean="0">
                <a:latin typeface="Calibri" charset="0"/>
                <a:cs typeface="Calibri" charset="0"/>
              </a:rPr>
              <a:t>ontology</a:t>
            </a:r>
            <a:endParaRPr lang="en-US" sz="2000" b="1" dirty="0">
              <a:latin typeface="Calibri" charset="0"/>
              <a:cs typeface="Calibri" charset="0"/>
            </a:endParaRPr>
          </a:p>
        </p:txBody>
      </p:sp>
      <p:sp>
        <p:nvSpPr>
          <p:cNvPr id="93" name="TextBox 25"/>
          <p:cNvSpPr txBox="1">
            <a:spLocks noChangeArrowheads="1"/>
          </p:cNvSpPr>
          <p:nvPr/>
        </p:nvSpPr>
        <p:spPr bwMode="auto">
          <a:xfrm>
            <a:off x="561837" y="2338416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Place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335" name="Straight Arrow Connector 334"/>
          <p:cNvCxnSpPr/>
          <p:nvPr/>
        </p:nvCxnSpPr>
        <p:spPr>
          <a:xfrm flipH="1" flipV="1">
            <a:off x="4427984" y="2581511"/>
            <a:ext cx="1441451" cy="10112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23849" y="3564734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35" name="TextBox 25"/>
          <p:cNvSpPr txBox="1">
            <a:spLocks noChangeArrowheads="1"/>
          </p:cNvSpPr>
          <p:nvPr/>
        </p:nvSpPr>
        <p:spPr bwMode="auto">
          <a:xfrm>
            <a:off x="575283" y="3659783"/>
            <a:ext cx="1511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0000FF"/>
                </a:solidFill>
                <a:latin typeface="Calibri" charset="0"/>
                <a:cs typeface="Calibri" charset="0"/>
              </a:rPr>
              <a:t>City</a:t>
            </a:r>
            <a:endParaRPr lang="en-US" sz="2000" dirty="0">
              <a:solidFill>
                <a:srgbClr val="0000FF"/>
              </a:solidFill>
              <a:latin typeface="Calibri" charset="0"/>
              <a:cs typeface="Calibri" charset="0"/>
            </a:endParaRPr>
          </a:p>
        </p:txBody>
      </p:sp>
      <p:cxnSp>
        <p:nvCxnSpPr>
          <p:cNvPr id="36" name="Straight Arrow Connector 35"/>
          <p:cNvCxnSpPr>
            <a:stCxn id="34" idx="4"/>
            <a:endCxn id="64" idx="0"/>
          </p:cNvCxnSpPr>
          <p:nvPr/>
        </p:nvCxnSpPr>
        <p:spPr>
          <a:xfrm>
            <a:off x="1367631" y="4212434"/>
            <a:ext cx="0" cy="1254615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4" idx="0"/>
          </p:cNvCxnSpPr>
          <p:nvPr/>
        </p:nvCxnSpPr>
        <p:spPr>
          <a:xfrm>
            <a:off x="1358189" y="2908531"/>
            <a:ext cx="9442" cy="656203"/>
          </a:xfrm>
          <a:prstGeom prst="straightConnector1">
            <a:avLst/>
          </a:prstGeom>
          <a:ln w="38100">
            <a:solidFill>
              <a:schemeClr val="tx2"/>
            </a:solidFill>
            <a:prstDash val="sysDash"/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13"/>
          <p:cNvSpPr txBox="1">
            <a:spLocks noChangeArrowheads="1"/>
          </p:cNvSpPr>
          <p:nvPr/>
        </p:nvSpPr>
        <p:spPr bwMode="auto">
          <a:xfrm>
            <a:off x="1394746" y="3116725"/>
            <a:ext cx="15128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i="1">
                <a:solidFill>
                  <a:srgbClr val="675E47"/>
                </a:solidFill>
                <a:latin typeface="Calibri" charset="0"/>
              </a:rPr>
              <a:t>subClassOf</a:t>
            </a:r>
            <a:endParaRPr lang="en-US" altLang="en-US" sz="1600" i="1" dirty="0">
              <a:solidFill>
                <a:srgbClr val="675E47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3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OWL (Web Ontology Language)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 dirty="0" smtClean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RDFS elements</a:t>
            </a:r>
            <a:endParaRPr lang="en-US" altLang="en-US" b="1" dirty="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classes, properties, class hierarchy, property hierarchy, domain and range restrictions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b="1" dirty="0" smtClean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Additional representation capabilities</a:t>
            </a:r>
            <a:endParaRPr lang="en-US" altLang="en-US" b="1" dirty="0">
              <a:solidFill>
                <a:schemeClr val="tx2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altLang="en-US" b="1" dirty="0" err="1">
                <a:latin typeface="Arial" charset="0"/>
                <a:ea typeface="ＭＳ Ｐゴシック" charset="-128"/>
              </a:rPr>
              <a:t>Disjointness</a:t>
            </a:r>
            <a:r>
              <a:rPr lang="en-US" altLang="en-US" b="1" dirty="0">
                <a:latin typeface="Arial" charset="0"/>
                <a:ea typeface="ＭＳ Ｐゴシック" charset="-128"/>
              </a:rPr>
              <a:t> of classes 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male</a:t>
            </a:r>
            <a:r>
              <a:rPr lang="en-US" altLang="en-US" dirty="0">
                <a:latin typeface="Arial" charset="0"/>
                <a:ea typeface="ＭＳ Ｐゴシック" charset="-128"/>
              </a:rPr>
              <a:t>, </a:t>
            </a:r>
            <a:r>
              <a:rPr lang="en-US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female</a:t>
            </a:r>
            <a:endParaRPr lang="en-US" altLang="en-US" dirty="0">
              <a:solidFill>
                <a:srgbClr val="00408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altLang="en-US" b="1" dirty="0">
                <a:latin typeface="Arial" charset="0"/>
                <a:ea typeface="ＭＳ Ｐゴシック" charset="-128"/>
              </a:rPr>
              <a:t>Booleans combinations of classes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GB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person </a:t>
            </a:r>
            <a:r>
              <a:rPr lang="en-GB" altLang="en-US" dirty="0">
                <a:latin typeface="Arial" charset="0"/>
                <a:ea typeface="ＭＳ Ｐゴシック" charset="-128"/>
              </a:rPr>
              <a:t>is </a:t>
            </a:r>
            <a:r>
              <a:rPr lang="en-GB" altLang="en-US" dirty="0" smtClean="0">
                <a:latin typeface="Arial" charset="0"/>
                <a:ea typeface="ＭＳ Ｐゴシック" charset="-128"/>
              </a:rPr>
              <a:t>the </a:t>
            </a:r>
            <a:r>
              <a:rPr lang="en-GB" altLang="en-US" dirty="0">
                <a:latin typeface="Arial" charset="0"/>
                <a:ea typeface="ＭＳ Ｐゴシック" charset="-128"/>
              </a:rPr>
              <a:t>disjoint union </a:t>
            </a:r>
            <a:r>
              <a:rPr lang="en-GB" altLang="en-US" dirty="0" smtClean="0">
                <a:latin typeface="Arial" charset="0"/>
                <a:ea typeface="ＭＳ Ｐゴシック" charset="-128"/>
              </a:rPr>
              <a:t>of </a:t>
            </a:r>
            <a:r>
              <a:rPr lang="en-GB" altLang="en-US" b="1" dirty="0" smtClean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male </a:t>
            </a:r>
            <a:r>
              <a:rPr lang="en-GB" altLang="en-US" dirty="0">
                <a:latin typeface="Arial" charset="0"/>
                <a:ea typeface="ＭＳ Ｐゴシック" charset="-128"/>
              </a:rPr>
              <a:t>and </a:t>
            </a:r>
            <a:r>
              <a:rPr lang="en-GB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female</a:t>
            </a:r>
            <a:endParaRPr lang="en-US" altLang="en-US" dirty="0">
              <a:solidFill>
                <a:srgbClr val="00408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altLang="en-US" b="1" dirty="0">
                <a:latin typeface="Arial" charset="0"/>
                <a:ea typeface="ＭＳ Ｐゴシック" charset="-128"/>
              </a:rPr>
              <a:t>Cardinality restrictions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a person has exactly two parents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b="1" dirty="0">
                <a:latin typeface="Arial" charset="0"/>
                <a:ea typeface="ＭＳ Ｐゴシック" charset="-128"/>
              </a:rPr>
              <a:t>Special characteristics of properties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Transitive property (e.g. </a:t>
            </a:r>
            <a:r>
              <a:rPr lang="en-US" altLang="en-US" b="1" dirty="0" smtClean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is</a:t>
            </a:r>
            <a:r>
              <a:rPr lang="en-US" altLang="en-US" dirty="0" smtClean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en-US" b="1" dirty="0" smtClean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greater </a:t>
            </a:r>
            <a:r>
              <a:rPr lang="en-US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than</a:t>
            </a:r>
            <a:r>
              <a:rPr lang="en-US" altLang="en-US" dirty="0">
                <a:latin typeface="Arial" charset="0"/>
                <a:ea typeface="ＭＳ Ｐゴシック" charset="-128"/>
              </a:rPr>
              <a:t>)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Unique </a:t>
            </a:r>
            <a:r>
              <a:rPr lang="en-US" altLang="en-US" dirty="0" smtClean="0">
                <a:latin typeface="Arial" charset="0"/>
                <a:ea typeface="ＭＳ Ｐゴシック" charset="-128"/>
              </a:rPr>
              <a:t>property </a:t>
            </a:r>
            <a:r>
              <a:rPr lang="en-US" altLang="en-US" dirty="0">
                <a:latin typeface="Arial" charset="0"/>
                <a:ea typeface="ＭＳ Ｐゴシック" charset="-128"/>
              </a:rPr>
              <a:t>(e.g. </a:t>
            </a:r>
            <a:r>
              <a:rPr lang="en-US" altLang="en-US" b="1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is mother of</a:t>
            </a:r>
            <a:r>
              <a:rPr lang="en-US" altLang="en-US" dirty="0">
                <a:latin typeface="Arial" charset="0"/>
                <a:ea typeface="ＭＳ Ｐゴシック" charset="-128"/>
              </a:rPr>
              <a:t>)</a:t>
            </a: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FontTx/>
              <a:buNone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35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5118980"/>
            <a:ext cx="1879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06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Example Ontology (RDFS)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5886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xfrm>
            <a:off x="8486775" y="5648325"/>
            <a:ext cx="549275" cy="396875"/>
          </a:xfrm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CE314A3-941A-3C46-B725-B8E1181DE823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36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51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56" name="Oval 55"/>
          <p:cNvSpPr/>
          <p:nvPr/>
        </p:nvSpPr>
        <p:spPr>
          <a:xfrm>
            <a:off x="4666432" y="2997795"/>
            <a:ext cx="1368425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57" name="TextBox 17"/>
          <p:cNvSpPr txBox="1">
            <a:spLocks noChangeArrowheads="1"/>
          </p:cNvSpPr>
          <p:nvPr/>
        </p:nvSpPr>
        <p:spPr bwMode="auto">
          <a:xfrm>
            <a:off x="4953769" y="3100983"/>
            <a:ext cx="1512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00FF"/>
                </a:solidFill>
                <a:latin typeface="Calibri" charset="0"/>
              </a:rPr>
              <a:t>Unit  </a:t>
            </a:r>
          </a:p>
        </p:txBody>
      </p:sp>
      <p:sp>
        <p:nvSpPr>
          <p:cNvPr id="58" name="Oval 57"/>
          <p:cNvSpPr/>
          <p:nvPr/>
        </p:nvSpPr>
        <p:spPr>
          <a:xfrm>
            <a:off x="4017144" y="5445720"/>
            <a:ext cx="1296988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cxnSp>
        <p:nvCxnSpPr>
          <p:cNvPr id="59" name="Straight Arrow Connector 58"/>
          <p:cNvCxnSpPr/>
          <p:nvPr/>
        </p:nvCxnSpPr>
        <p:spPr>
          <a:xfrm flipH="1">
            <a:off x="5350644" y="3645495"/>
            <a:ext cx="0" cy="719138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107998" y="4385697"/>
            <a:ext cx="1280878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1" name="TextBox 25"/>
          <p:cNvSpPr txBox="1">
            <a:spLocks noChangeArrowheads="1"/>
          </p:cNvSpPr>
          <p:nvPr/>
        </p:nvSpPr>
        <p:spPr bwMode="auto">
          <a:xfrm>
            <a:off x="-107950" y="4430713"/>
            <a:ext cx="1550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en-US" sz="2000">
                <a:solidFill>
                  <a:srgbClr val="0000FF"/>
                </a:solidFill>
                <a:latin typeface="Calibri" charset="0"/>
              </a:rPr>
              <a:t>    Person</a:t>
            </a:r>
            <a:endParaRPr lang="en-US" altLang="en-US" sz="20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2" name="TextBox 25"/>
          <p:cNvSpPr txBox="1">
            <a:spLocks noChangeArrowheads="1"/>
          </p:cNvSpPr>
          <p:nvPr/>
        </p:nvSpPr>
        <p:spPr bwMode="auto">
          <a:xfrm>
            <a:off x="4283967" y="5517232"/>
            <a:ext cx="1103189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 dirty="0">
                <a:latin typeface="Calibri" charset="0"/>
              </a:rPr>
              <a:t>  </a:t>
            </a:r>
            <a:r>
              <a:rPr lang="en-GB" altLang="en-US" sz="2000" dirty="0" smtClean="0">
                <a:solidFill>
                  <a:srgbClr val="0000FF"/>
                </a:solidFill>
                <a:latin typeface="Calibri" charset="0"/>
              </a:rPr>
              <a:t>Flat</a:t>
            </a:r>
            <a:endParaRPr lang="en-US" altLang="en-US" sz="2000" dirty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460182" y="5445720"/>
            <a:ext cx="1077912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64" name="TextBox 25"/>
          <p:cNvSpPr txBox="1">
            <a:spLocks noChangeArrowheads="1"/>
          </p:cNvSpPr>
          <p:nvPr/>
        </p:nvSpPr>
        <p:spPr bwMode="auto">
          <a:xfrm>
            <a:off x="5458594" y="5517158"/>
            <a:ext cx="1223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>
                <a:latin typeface="Calibri" charset="0"/>
              </a:rPr>
              <a:t>  </a:t>
            </a:r>
            <a:r>
              <a:rPr lang="en-GB" altLang="en-US" sz="2000">
                <a:solidFill>
                  <a:srgbClr val="0000FF"/>
                </a:solidFill>
                <a:latin typeface="Calibri" charset="0"/>
              </a:rPr>
              <a:t>House</a:t>
            </a:r>
            <a:endParaRPr lang="en-US" altLang="en-US" sz="200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6930082" y="1757709"/>
            <a:ext cx="823912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6" name="TextBox 17"/>
          <p:cNvSpPr txBox="1">
            <a:spLocks noChangeArrowheads="1"/>
          </p:cNvSpPr>
          <p:nvPr/>
        </p:nvSpPr>
        <p:spPr bwMode="auto">
          <a:xfrm>
            <a:off x="2515628" y="4467547"/>
            <a:ext cx="719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Calibri" charset="0"/>
              </a:rPr>
              <a:t>rents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>
            <a:off x="1403648" y="4653136"/>
            <a:ext cx="1008112" cy="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1547664" y="4365104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69" name="Oval 68"/>
          <p:cNvSpPr/>
          <p:nvPr/>
        </p:nvSpPr>
        <p:spPr>
          <a:xfrm>
            <a:off x="4306069" y="4364633"/>
            <a:ext cx="2087563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70" name="TextBox 25"/>
          <p:cNvSpPr txBox="1">
            <a:spLocks noChangeArrowheads="1"/>
          </p:cNvSpPr>
          <p:nvPr/>
        </p:nvSpPr>
        <p:spPr bwMode="auto">
          <a:xfrm>
            <a:off x="4163194" y="4469408"/>
            <a:ext cx="230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2000" dirty="0">
                <a:solidFill>
                  <a:srgbClr val="0000FF"/>
                </a:solidFill>
                <a:latin typeface="Calibri" charset="0"/>
              </a:rPr>
              <a:t>    Residential Unit</a:t>
            </a:r>
            <a:endParaRPr lang="en-US" altLang="en-US" sz="2000" dirty="0">
              <a:solidFill>
                <a:srgbClr val="0000FF"/>
              </a:solidFill>
              <a:latin typeface="Calibri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 flipV="1">
            <a:off x="3241570" y="4653136"/>
            <a:ext cx="1080120" cy="9556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13"/>
          <p:cNvSpPr txBox="1">
            <a:spLocks noChangeArrowheads="1"/>
          </p:cNvSpPr>
          <p:nvPr/>
        </p:nvSpPr>
        <p:spPr bwMode="auto">
          <a:xfrm>
            <a:off x="3419872" y="4365104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range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4666432" y="5013920"/>
            <a:ext cx="360362" cy="431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5745932" y="5013920"/>
            <a:ext cx="288925" cy="431800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13"/>
          <p:cNvSpPr txBox="1">
            <a:spLocks noChangeArrowheads="1"/>
          </p:cNvSpPr>
          <p:nvPr/>
        </p:nvSpPr>
        <p:spPr bwMode="auto">
          <a:xfrm>
            <a:off x="3865702" y="5053419"/>
            <a:ext cx="11509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 err="1">
                <a:solidFill>
                  <a:srgbClr val="675E47"/>
                </a:solidFill>
                <a:latin typeface="Calibri" charset="0"/>
              </a:rPr>
              <a:t>subClassOf</a:t>
            </a:r>
            <a:endParaRPr lang="en-US" altLang="en-US" sz="1400" i="1" dirty="0">
              <a:solidFill>
                <a:srgbClr val="675E47"/>
              </a:solidFill>
              <a:latin typeface="Calibri" charset="0"/>
            </a:endParaRPr>
          </a:p>
        </p:txBody>
      </p:sp>
      <p:sp>
        <p:nvSpPr>
          <p:cNvPr id="78" name="TextBox 13"/>
          <p:cNvSpPr txBox="1">
            <a:spLocks noChangeArrowheads="1"/>
          </p:cNvSpPr>
          <p:nvPr/>
        </p:nvSpPr>
        <p:spPr bwMode="auto">
          <a:xfrm>
            <a:off x="5868144" y="5044611"/>
            <a:ext cx="1152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 err="1">
                <a:solidFill>
                  <a:srgbClr val="675E47"/>
                </a:solidFill>
                <a:latin typeface="Calibri" charset="0"/>
              </a:rPr>
              <a:t>subClassOf</a:t>
            </a:r>
            <a:endParaRPr lang="en-US" altLang="en-US" sz="1400" i="1" dirty="0">
              <a:solidFill>
                <a:srgbClr val="675E47"/>
              </a:solidFill>
              <a:latin typeface="Calibri" charset="0"/>
            </a:endParaRPr>
          </a:p>
        </p:txBody>
      </p:sp>
      <p:sp>
        <p:nvSpPr>
          <p:cNvPr id="80" name="TextBox 13"/>
          <p:cNvSpPr txBox="1">
            <a:spLocks noChangeArrowheads="1"/>
          </p:cNvSpPr>
          <p:nvPr/>
        </p:nvSpPr>
        <p:spPr bwMode="auto">
          <a:xfrm>
            <a:off x="5364088" y="4005064"/>
            <a:ext cx="1152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 err="1">
                <a:solidFill>
                  <a:srgbClr val="675E47"/>
                </a:solidFill>
                <a:latin typeface="Calibri" charset="0"/>
              </a:rPr>
              <a:t>subClassOf</a:t>
            </a:r>
            <a:endParaRPr lang="en-US" altLang="en-US" sz="1400" i="1" dirty="0">
              <a:solidFill>
                <a:srgbClr val="675E47"/>
              </a:solidFill>
              <a:latin typeface="Calibri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493197" y="2778126"/>
            <a:ext cx="823912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" name="TextBox 17"/>
          <p:cNvSpPr txBox="1">
            <a:spLocks noChangeArrowheads="1"/>
          </p:cNvSpPr>
          <p:nvPr/>
        </p:nvSpPr>
        <p:spPr bwMode="auto">
          <a:xfrm>
            <a:off x="2421759" y="2921001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0000"/>
                </a:solidFill>
                <a:latin typeface="Calibri" charset="0"/>
              </a:rPr>
              <a:t>occupies</a:t>
            </a:r>
          </a:p>
        </p:txBody>
      </p:sp>
      <p:cxnSp>
        <p:nvCxnSpPr>
          <p:cNvPr id="83" name="Straight Arrow Connector 82"/>
          <p:cNvCxnSpPr>
            <a:stCxn id="60" idx="0"/>
          </p:cNvCxnSpPr>
          <p:nvPr/>
        </p:nvCxnSpPr>
        <p:spPr>
          <a:xfrm flipV="1">
            <a:off x="748437" y="3284984"/>
            <a:ext cx="1735331" cy="110071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13"/>
          <p:cNvSpPr txBox="1">
            <a:spLocks noChangeArrowheads="1"/>
          </p:cNvSpPr>
          <p:nvPr/>
        </p:nvSpPr>
        <p:spPr bwMode="auto">
          <a:xfrm>
            <a:off x="1115616" y="3429000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3316429" y="3234688"/>
            <a:ext cx="1584176" cy="1152128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13"/>
          <p:cNvSpPr txBox="1">
            <a:spLocks noChangeArrowheads="1"/>
          </p:cNvSpPr>
          <p:nvPr/>
        </p:nvSpPr>
        <p:spPr bwMode="auto">
          <a:xfrm>
            <a:off x="3851920" y="3429000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range </a:t>
            </a:r>
          </a:p>
        </p:txBody>
      </p:sp>
      <p:sp>
        <p:nvSpPr>
          <p:cNvPr id="88" name="TextBox 13"/>
          <p:cNvSpPr txBox="1">
            <a:spLocks noChangeArrowheads="1"/>
          </p:cNvSpPr>
          <p:nvPr/>
        </p:nvSpPr>
        <p:spPr bwMode="auto">
          <a:xfrm>
            <a:off x="2771081" y="3789040"/>
            <a:ext cx="1512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 err="1">
                <a:solidFill>
                  <a:srgbClr val="675E47"/>
                </a:solidFill>
                <a:latin typeface="Calibri" charset="0"/>
              </a:rPr>
              <a:t>subPropertyOf</a:t>
            </a:r>
            <a:endParaRPr lang="en-US" altLang="en-US" sz="1400" i="1" dirty="0">
              <a:solidFill>
                <a:srgbClr val="675E47"/>
              </a:solidFill>
              <a:latin typeface="Calibri" charset="0"/>
            </a:endParaRPr>
          </a:p>
        </p:txBody>
      </p:sp>
      <p:cxnSp>
        <p:nvCxnSpPr>
          <p:cNvPr id="90" name="Straight Arrow Connector 89"/>
          <p:cNvCxnSpPr>
            <a:endCxn id="102" idx="0"/>
          </p:cNvCxnSpPr>
          <p:nvPr/>
        </p:nvCxnSpPr>
        <p:spPr>
          <a:xfrm>
            <a:off x="2823716" y="3427041"/>
            <a:ext cx="0" cy="938063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4953912" y="1426592"/>
            <a:ext cx="822325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" name="TextBox 17"/>
          <p:cNvSpPr txBox="1">
            <a:spLocks noChangeArrowheads="1"/>
          </p:cNvSpPr>
          <p:nvPr/>
        </p:nvSpPr>
        <p:spPr bwMode="auto">
          <a:xfrm>
            <a:off x="5004097" y="1605906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rgbClr val="FF0000"/>
                </a:solidFill>
                <a:latin typeface="Calibri" charset="0"/>
              </a:rPr>
              <a:t>address</a:t>
            </a:r>
          </a:p>
        </p:txBody>
      </p:sp>
      <p:sp>
        <p:nvSpPr>
          <p:cNvPr id="93" name="Oval 92"/>
          <p:cNvSpPr/>
          <p:nvPr/>
        </p:nvSpPr>
        <p:spPr>
          <a:xfrm>
            <a:off x="2537594" y="1457888"/>
            <a:ext cx="1368425" cy="647700"/>
          </a:xfrm>
          <a:prstGeom prst="ellipse">
            <a:avLst/>
          </a:prstGeom>
          <a:solidFill>
            <a:srgbClr val="0000FF">
              <a:alpha val="0"/>
            </a:srgbClr>
          </a:solidFill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>
              <a:solidFill>
                <a:srgbClr val="2F2B20"/>
              </a:solidFill>
            </a:endParaRPr>
          </a:p>
        </p:txBody>
      </p:sp>
      <p:sp>
        <p:nvSpPr>
          <p:cNvPr id="94" name="TextBox 17"/>
          <p:cNvSpPr txBox="1">
            <a:spLocks noChangeArrowheads="1"/>
          </p:cNvSpPr>
          <p:nvPr/>
        </p:nvSpPr>
        <p:spPr bwMode="auto">
          <a:xfrm>
            <a:off x="2771403" y="1556792"/>
            <a:ext cx="1152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rgbClr val="0000FF"/>
                </a:solidFill>
                <a:latin typeface="Calibri" charset="0"/>
              </a:rPr>
              <a:t>Literal  </a:t>
            </a:r>
          </a:p>
        </p:txBody>
      </p:sp>
      <p:cxnSp>
        <p:nvCxnSpPr>
          <p:cNvPr id="96" name="Straight Arrow Connector 95"/>
          <p:cNvCxnSpPr>
            <a:stCxn id="91" idx="2"/>
            <a:endCxn id="56" idx="0"/>
          </p:cNvCxnSpPr>
          <p:nvPr/>
        </p:nvCxnSpPr>
        <p:spPr>
          <a:xfrm flipH="1">
            <a:off x="5350645" y="2074292"/>
            <a:ext cx="14430" cy="923503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13"/>
          <p:cNvSpPr txBox="1">
            <a:spLocks noChangeArrowheads="1"/>
          </p:cNvSpPr>
          <p:nvPr/>
        </p:nvSpPr>
        <p:spPr bwMode="auto">
          <a:xfrm>
            <a:off x="4644008" y="2276872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100" name="TextBox 13"/>
          <p:cNvSpPr txBox="1">
            <a:spLocks noChangeArrowheads="1"/>
          </p:cNvSpPr>
          <p:nvPr/>
        </p:nvSpPr>
        <p:spPr bwMode="auto">
          <a:xfrm>
            <a:off x="4139952" y="1465039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range </a:t>
            </a:r>
          </a:p>
        </p:txBody>
      </p:sp>
      <p:cxnSp>
        <p:nvCxnSpPr>
          <p:cNvPr id="101" name="Straight Arrow Connector 100"/>
          <p:cNvCxnSpPr/>
          <p:nvPr/>
        </p:nvCxnSpPr>
        <p:spPr>
          <a:xfrm flipV="1">
            <a:off x="3867666" y="1750444"/>
            <a:ext cx="1098816" cy="7265"/>
          </a:xfrm>
          <a:prstGeom prst="straightConnector1">
            <a:avLst/>
          </a:prstGeom>
          <a:ln w="38100">
            <a:solidFill>
              <a:schemeClr val="tx2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2411760" y="4365104"/>
            <a:ext cx="823912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" name="TextBox 17"/>
          <p:cNvSpPr txBox="1">
            <a:spLocks noChangeArrowheads="1"/>
          </p:cNvSpPr>
          <p:nvPr/>
        </p:nvSpPr>
        <p:spPr bwMode="auto">
          <a:xfrm>
            <a:off x="6917428" y="1960662"/>
            <a:ext cx="8949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 err="1" smtClean="0">
                <a:solidFill>
                  <a:srgbClr val="FF0000"/>
                </a:solidFill>
                <a:latin typeface="Calibri" charset="0"/>
              </a:rPr>
              <a:t>isNextTo</a:t>
            </a:r>
            <a:endParaRPr lang="en-US" altLang="en-US" sz="14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6924641" y="3472790"/>
            <a:ext cx="823912" cy="6492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" name="TextBox 17"/>
          <p:cNvSpPr txBox="1">
            <a:spLocks noChangeArrowheads="1"/>
          </p:cNvSpPr>
          <p:nvPr/>
        </p:nvSpPr>
        <p:spPr bwMode="auto">
          <a:xfrm>
            <a:off x="6889037" y="3553852"/>
            <a:ext cx="8949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 dirty="0" err="1" smtClean="0">
                <a:solidFill>
                  <a:srgbClr val="FF0000"/>
                </a:solidFill>
                <a:latin typeface="Calibri" charset="0"/>
              </a:rPr>
              <a:t>isBigger</a:t>
            </a:r>
            <a:endParaRPr lang="en-US" altLang="en-US" sz="1400" dirty="0" smtClean="0">
              <a:solidFill>
                <a:srgbClr val="FF0000"/>
              </a:solidFill>
              <a:latin typeface="Calibri" charset="0"/>
            </a:endParaRPr>
          </a:p>
          <a:p>
            <a:pPr algn="ctr" eaLnBrk="1" hangingPunct="1"/>
            <a:r>
              <a:rPr lang="en-US" altLang="en-US" sz="1400" dirty="0" smtClean="0">
                <a:solidFill>
                  <a:srgbClr val="FF0000"/>
                </a:solidFill>
                <a:latin typeface="Calibri" charset="0"/>
              </a:rPr>
              <a:t>Than</a:t>
            </a:r>
            <a:endParaRPr lang="en-US" altLang="en-US" sz="1400" dirty="0">
              <a:solidFill>
                <a:srgbClr val="FF0000"/>
              </a:solidFill>
              <a:latin typeface="Calibri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H="1">
            <a:off x="5734981" y="1927832"/>
            <a:ext cx="1190882" cy="1120239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>
            <a:off x="5930755" y="2248757"/>
            <a:ext cx="989631" cy="917938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TextBox 13"/>
          <p:cNvSpPr txBox="1">
            <a:spLocks noChangeArrowheads="1"/>
          </p:cNvSpPr>
          <p:nvPr/>
        </p:nvSpPr>
        <p:spPr bwMode="auto">
          <a:xfrm>
            <a:off x="5919250" y="2007780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118" name="TextBox 13"/>
          <p:cNvSpPr txBox="1">
            <a:spLocks noChangeArrowheads="1"/>
          </p:cNvSpPr>
          <p:nvPr/>
        </p:nvSpPr>
        <p:spPr bwMode="auto">
          <a:xfrm>
            <a:off x="6391495" y="2523536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range 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 flipH="1" flipV="1">
            <a:off x="6011402" y="3303607"/>
            <a:ext cx="910839" cy="337174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H="1" flipV="1">
            <a:off x="5940152" y="3501008"/>
            <a:ext cx="984490" cy="360040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3"/>
          <p:cNvSpPr txBox="1">
            <a:spLocks noChangeArrowheads="1"/>
          </p:cNvSpPr>
          <p:nvPr/>
        </p:nvSpPr>
        <p:spPr bwMode="auto">
          <a:xfrm>
            <a:off x="6282506" y="3140968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domain</a:t>
            </a:r>
          </a:p>
        </p:txBody>
      </p:sp>
      <p:sp>
        <p:nvSpPr>
          <p:cNvPr id="128" name="TextBox 13"/>
          <p:cNvSpPr txBox="1">
            <a:spLocks noChangeArrowheads="1"/>
          </p:cNvSpPr>
          <p:nvPr/>
        </p:nvSpPr>
        <p:spPr bwMode="auto">
          <a:xfrm>
            <a:off x="6003318" y="3674070"/>
            <a:ext cx="86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 dirty="0">
                <a:solidFill>
                  <a:srgbClr val="675E47"/>
                </a:solidFill>
                <a:latin typeface="Calibri" charset="0"/>
              </a:rPr>
              <a:t>range </a:t>
            </a:r>
          </a:p>
        </p:txBody>
      </p:sp>
    </p:spTree>
    <p:extLst>
      <p:ext uri="{BB962C8B-B14F-4D97-AF65-F5344CB8AC3E}">
        <p14:creationId xmlns:p14="http://schemas.microsoft.com/office/powerpoint/2010/main" val="17681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Property types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>
                <a:solidFill>
                  <a:srgbClr val="675E47"/>
                </a:solidFill>
                <a:latin typeface="Arial" charset="0"/>
              </a:rPr>
              <a:t>Object Properties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R</a:t>
            </a:r>
            <a:r>
              <a:rPr lang="en-US" dirty="0" smtClean="0">
                <a:latin typeface="Arial" charset="0"/>
              </a:rPr>
              <a:t>elate resources to </a:t>
            </a:r>
            <a:r>
              <a:rPr lang="en-US" dirty="0">
                <a:latin typeface="Arial" charset="0"/>
              </a:rPr>
              <a:t>other </a:t>
            </a:r>
            <a:r>
              <a:rPr lang="en-US" dirty="0" smtClean="0">
                <a:latin typeface="Arial" charset="0"/>
              </a:rPr>
              <a:t>resources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e.g.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rents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(relates persons with residential units)</a:t>
            </a:r>
            <a:endParaRPr lang="en-US" sz="2000" dirty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err="1" smtClean="0">
                <a:solidFill>
                  <a:srgbClr val="675E47"/>
                </a:solidFill>
                <a:latin typeface="Arial" charset="0"/>
              </a:rPr>
              <a:t>Datatype</a:t>
            </a: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 Properties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Relate </a:t>
            </a:r>
            <a:r>
              <a:rPr lang="en-US" dirty="0" smtClean="0">
                <a:latin typeface="Arial" charset="0"/>
              </a:rPr>
              <a:t>resources to data values</a:t>
            </a:r>
            <a:endParaRPr lang="en-US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e.g. </a:t>
            </a: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address </a:t>
            </a:r>
            <a:r>
              <a:rPr lang="en-GB" sz="2000" dirty="0" smtClean="0">
                <a:solidFill>
                  <a:srgbClr val="004080"/>
                </a:solidFill>
                <a:latin typeface="Arial" charset="0"/>
              </a:rPr>
              <a:t>(relates units with strings of characters)</a:t>
            </a:r>
            <a:endParaRPr lang="en-US" sz="2000" dirty="0" smtClean="0">
              <a:solidFill>
                <a:srgbClr val="004080"/>
              </a:solidFill>
              <a:latin typeface="Arial" charset="0"/>
              <a:sym typeface="Symbo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>
                <a:solidFill>
                  <a:srgbClr val="675E47"/>
                </a:solidFill>
                <a:latin typeface="Arial" charset="0"/>
              </a:rPr>
              <a:t>Annotation Properties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They add labels, comments, </a:t>
            </a:r>
            <a:r>
              <a:rPr lang="en-US" dirty="0" smtClean="0">
                <a:latin typeface="Arial" charset="0"/>
              </a:rPr>
              <a:t>explanations</a:t>
            </a:r>
            <a:endParaRPr lang="en-US" dirty="0">
              <a:latin typeface="Arial" charset="0"/>
              <a:sym typeface="Symbo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FontTx/>
              <a:buNone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5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Property types (cont’d)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Transitive Properties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e.g</a:t>
            </a:r>
            <a:r>
              <a:rPr lang="en-US" dirty="0">
                <a:latin typeface="Arial" charset="0"/>
              </a:rPr>
              <a:t>.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is bigger than</a:t>
            </a:r>
            <a:endParaRPr lang="en-US" b="1" dirty="0" smtClean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if a 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a</a:t>
            </a:r>
            <a:r>
              <a:rPr lang="en-US" sz="2000" dirty="0" smtClean="0">
                <a:latin typeface="Arial" charset="0"/>
              </a:rPr>
              <a:t> is bigger than 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b</a:t>
            </a:r>
            <a:r>
              <a:rPr lang="en-US" sz="2000" dirty="0" smtClean="0">
                <a:latin typeface="Arial" charset="0"/>
              </a:rPr>
              <a:t>, and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b </a:t>
            </a:r>
            <a:r>
              <a:rPr lang="en-US" sz="2000" dirty="0" smtClean="0">
                <a:latin typeface="Arial" charset="0"/>
              </a:rPr>
              <a:t>is bigger than 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, then </a:t>
            </a:r>
            <a:r>
              <a:rPr lang="en-US" sz="2000" i="1" dirty="0">
                <a:solidFill>
                  <a:srgbClr val="004080"/>
                </a:solidFill>
                <a:latin typeface="Arial" charset="0"/>
              </a:rPr>
              <a:t>a</a:t>
            </a:r>
            <a:r>
              <a:rPr lang="en-US" sz="2000" dirty="0">
                <a:latin typeface="Arial" charset="0"/>
              </a:rPr>
              <a:t> is </a:t>
            </a:r>
            <a:r>
              <a:rPr lang="en-US" sz="2000" dirty="0" smtClean="0">
                <a:latin typeface="Arial" charset="0"/>
              </a:rPr>
              <a:t>bigger than </a:t>
            </a:r>
            <a:r>
              <a:rPr lang="en-US" sz="2000" i="1" dirty="0">
                <a:solidFill>
                  <a:srgbClr val="004080"/>
                </a:solidFill>
                <a:latin typeface="Arial" charset="0"/>
              </a:rPr>
              <a:t>c</a:t>
            </a:r>
            <a:endParaRPr lang="en-US" sz="2000" dirty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Symmetric Properties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e.g. </a:t>
            </a:r>
            <a:r>
              <a:rPr lang="en-US" b="1" dirty="0">
                <a:solidFill>
                  <a:srgbClr val="004080"/>
                </a:solidFill>
                <a:latin typeface="Arial" charset="0"/>
              </a:rPr>
              <a:t>is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next to</a:t>
            </a:r>
            <a:endParaRPr lang="en-US" b="1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if a </a:t>
            </a:r>
            <a:r>
              <a:rPr lang="en-US" sz="2000" dirty="0" smtClean="0">
                <a:latin typeface="Arial" charset="0"/>
              </a:rPr>
              <a:t>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a</a:t>
            </a:r>
            <a:r>
              <a:rPr lang="en-US" sz="2000" dirty="0" smtClean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is </a:t>
            </a:r>
            <a:r>
              <a:rPr lang="en-US" sz="2000" dirty="0" smtClean="0">
                <a:latin typeface="Arial" charset="0"/>
              </a:rPr>
              <a:t>next to 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b</a:t>
            </a:r>
            <a:r>
              <a:rPr lang="en-US" sz="2000" dirty="0" smtClean="0">
                <a:latin typeface="Arial" charset="0"/>
              </a:rPr>
              <a:t>, then </a:t>
            </a:r>
            <a:r>
              <a:rPr lang="en-US" sz="2000" i="1" dirty="0">
                <a:solidFill>
                  <a:srgbClr val="004080"/>
                </a:solidFill>
                <a:latin typeface="Arial" charset="0"/>
              </a:rPr>
              <a:t>b </a:t>
            </a:r>
            <a:r>
              <a:rPr lang="en-US" sz="2000" dirty="0" smtClean="0">
                <a:latin typeface="Arial" charset="0"/>
              </a:rPr>
              <a:t>is next to </a:t>
            </a:r>
            <a:r>
              <a:rPr lang="en-US" sz="2000" i="1" dirty="0">
                <a:solidFill>
                  <a:srgbClr val="004080"/>
                </a:solidFill>
                <a:latin typeface="Arial" charset="0"/>
              </a:rPr>
              <a:t>a</a:t>
            </a:r>
            <a:r>
              <a:rPr lang="en-US" sz="2000" dirty="0">
                <a:latin typeface="Arial" charset="0"/>
              </a:rPr>
              <a:t> 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Functional Properties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e.g.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address</a:t>
            </a:r>
            <a:endParaRPr lang="en-US" b="1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each unit has one address</a:t>
            </a:r>
            <a:endParaRPr lang="en-US" sz="2000" dirty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Other property types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sz="1800" dirty="0" smtClean="0">
                <a:latin typeface="Arial" charset="0"/>
              </a:rPr>
              <a:t>asymmetric, inverse functional, reflexive, </a:t>
            </a:r>
            <a:r>
              <a:rPr lang="en-US" sz="1800" dirty="0" err="1" smtClean="0">
                <a:latin typeface="Arial" charset="0"/>
              </a:rPr>
              <a:t>irreflexive</a:t>
            </a:r>
            <a:endParaRPr lang="en-US" sz="1800" dirty="0"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FontTx/>
              <a:buNone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38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Property axioms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Inverse of a property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e.g</a:t>
            </a:r>
            <a:r>
              <a:rPr lang="en-US" dirty="0">
                <a:latin typeface="Arial" charset="0"/>
              </a:rPr>
              <a:t>.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is rented by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 is inverse of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rents</a:t>
            </a:r>
            <a:endParaRPr lang="en-US" b="1" dirty="0" smtClean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if a person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a </a:t>
            </a:r>
            <a:r>
              <a:rPr lang="en-US" sz="2000" dirty="0" smtClean="0">
                <a:latin typeface="Arial" charset="0"/>
              </a:rPr>
              <a:t>rents residential 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b</a:t>
            </a:r>
            <a:r>
              <a:rPr lang="en-US" sz="2000" dirty="0" smtClean="0">
                <a:latin typeface="Arial" charset="0"/>
              </a:rPr>
              <a:t>, then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b</a:t>
            </a:r>
            <a:r>
              <a:rPr lang="en-US" sz="2000" dirty="0" smtClean="0">
                <a:latin typeface="Arial" charset="0"/>
              </a:rPr>
              <a:t> is rented by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a</a:t>
            </a:r>
            <a:endParaRPr lang="en-US" sz="2000" dirty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Disjoint Properties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e.g.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rents 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is disjoint with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owns</a:t>
            </a:r>
            <a:endParaRPr lang="en-US" b="1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a person cannot rent and own a residential unit at the same time</a:t>
            </a:r>
            <a:endParaRPr lang="en-US" sz="2000" dirty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Property Chains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e.g.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lives at 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is a property chain of </a:t>
            </a:r>
            <a:r>
              <a:rPr lang="en-US" b="1" dirty="0" smtClean="0">
                <a:solidFill>
                  <a:srgbClr val="004080"/>
                </a:solidFill>
                <a:latin typeface="Arial" charset="0"/>
              </a:rPr>
              <a:t>rents 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and </a:t>
            </a:r>
            <a:r>
              <a:rPr lang="en-GB" b="1" dirty="0" smtClean="0">
                <a:solidFill>
                  <a:srgbClr val="004080"/>
                </a:solidFill>
                <a:latin typeface="Arial" charset="0"/>
              </a:rPr>
              <a:t>address</a:t>
            </a:r>
            <a:endParaRPr lang="en-US" b="1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If a person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a </a:t>
            </a:r>
            <a:r>
              <a:rPr lang="en-US" sz="2000" dirty="0" smtClean="0">
                <a:latin typeface="Arial" charset="0"/>
              </a:rPr>
              <a:t>rents a residential unit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b </a:t>
            </a:r>
            <a:r>
              <a:rPr lang="en-US" sz="2000" dirty="0" smtClean="0">
                <a:latin typeface="Arial" charset="0"/>
              </a:rPr>
              <a:t>and </a:t>
            </a:r>
            <a:r>
              <a:rPr lang="en-US" sz="2000" i="1" dirty="0">
                <a:solidFill>
                  <a:srgbClr val="004080"/>
                </a:solidFill>
                <a:latin typeface="Arial" charset="0"/>
              </a:rPr>
              <a:t>b</a:t>
            </a:r>
            <a:r>
              <a:rPr lang="en-US" sz="2000" dirty="0" smtClean="0">
                <a:latin typeface="Arial" charset="0"/>
              </a:rPr>
              <a:t> has address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sz="2000" dirty="0" smtClean="0">
                <a:latin typeface="Arial" charset="0"/>
              </a:rPr>
              <a:t>, then </a:t>
            </a:r>
            <a:r>
              <a:rPr lang="en-US" sz="2000" i="1" dirty="0" smtClean="0">
                <a:solidFill>
                  <a:srgbClr val="004080"/>
                </a:solidFill>
                <a:latin typeface="Arial" charset="0"/>
              </a:rPr>
              <a:t>a </a:t>
            </a:r>
            <a:r>
              <a:rPr lang="en-US" sz="2000" dirty="0" smtClean="0">
                <a:latin typeface="Arial" charset="0"/>
              </a:rPr>
              <a:t>lives at </a:t>
            </a:r>
            <a:r>
              <a:rPr lang="en-US" sz="2000" i="1" dirty="0">
                <a:solidFill>
                  <a:srgbClr val="004080"/>
                </a:solidFill>
                <a:latin typeface="Arial" charset="0"/>
              </a:rPr>
              <a:t>c</a:t>
            </a:r>
            <a:endParaRPr lang="en-US" sz="2000" dirty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Equivalent Properties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T</a:t>
            </a:r>
            <a:r>
              <a:rPr lang="en-GB" dirty="0" smtClean="0">
                <a:latin typeface="Arial" charset="0"/>
              </a:rPr>
              <a:t>wo properties that have exactly the same meaning</a:t>
            </a:r>
            <a:endParaRPr lang="en-US" sz="2000" dirty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FontTx/>
              <a:buNone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39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0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  <a:ea typeface="+mj-ea"/>
                <a:cs typeface="+mj-cs"/>
              </a:rPr>
              <a:t>A very common real-life scenario</a:t>
            </a:r>
            <a:endParaRPr lang="el-GR" sz="3600" dirty="0">
              <a:solidFill>
                <a:srgbClr val="004080"/>
              </a:solidFill>
              <a:latin typeface="Arial" charset="0"/>
              <a:ea typeface="+mj-ea"/>
              <a:cs typeface="+mj-cs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>
          <a:xfrm>
            <a:off x="611188" y="1628775"/>
            <a:ext cx="7848600" cy="3313113"/>
          </a:xfrm>
        </p:spPr>
        <p:txBody>
          <a:bodyPr/>
          <a:lstStyle/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Last September (2012) I went to a great folk rock concert in Islington, but I can’t remember the name of the singer.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Where was that?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At a club in Islington.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When was it exactly?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On the 4</a:t>
            </a:r>
            <a:r>
              <a:rPr lang="en-US" baseline="30000" dirty="0" smtClean="0">
                <a:latin typeface="Arial" charset="0"/>
              </a:rPr>
              <a:t>th</a:t>
            </a:r>
            <a:r>
              <a:rPr lang="en-US" dirty="0" smtClean="0">
                <a:latin typeface="Arial" charset="0"/>
              </a:rPr>
              <a:t> of September.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Why don’t you </a:t>
            </a:r>
            <a:r>
              <a:rPr lang="en-US" dirty="0" err="1" smtClean="0">
                <a:latin typeface="Arial" charset="0"/>
              </a:rPr>
              <a:t>google</a:t>
            </a:r>
            <a:r>
              <a:rPr lang="en-US" dirty="0" smtClean="0">
                <a:latin typeface="Arial" charset="0"/>
              </a:rPr>
              <a:t> it?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r>
              <a:rPr lang="en-US" dirty="0" smtClean="0">
                <a:latin typeface="Arial" charset="0"/>
              </a:rPr>
              <a:t>Good idea!!!</a:t>
            </a: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endParaRPr lang="en-US" dirty="0">
              <a:latin typeface="Arial" charset="0"/>
            </a:endParaRPr>
          </a:p>
          <a:p>
            <a:pPr indent="-342900" eaLnBrk="1" hangingPunct="1">
              <a:lnSpc>
                <a:spcPct val="90000"/>
              </a:lnSpc>
              <a:buClrTx/>
              <a:buFontTx/>
              <a:buChar char="-"/>
              <a:defRPr/>
            </a:pPr>
            <a:endParaRPr lang="en-US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ClrTx/>
              <a:buFont typeface="Arial" charset="0"/>
              <a:buNone/>
              <a:defRPr/>
            </a:pPr>
            <a:r>
              <a:rPr lang="en-US" dirty="0" smtClean="0">
                <a:latin typeface="Arial" charset="0"/>
              </a:rPr>
              <a:t>    </a:t>
            </a:r>
            <a:r>
              <a:rPr lang="en-US" b="1" i="1" dirty="0" smtClean="0">
                <a:solidFill>
                  <a:schemeClr val="tx2"/>
                </a:solidFill>
                <a:latin typeface="Arial" charset="0"/>
              </a:rPr>
              <a:t>Was it really a good idea?</a:t>
            </a:r>
            <a:endParaRPr lang="el-GR" b="1" i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741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398304-8437-5D42-B81C-BF3FC6762F32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Class axioms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Equivalent classes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Classes that have exactly the same members</a:t>
            </a:r>
            <a:endParaRPr lang="en-US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e.g.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flat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equivalent to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apartment</a:t>
            </a:r>
            <a:endParaRPr lang="en-US" sz="2000" dirty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Disjoint classes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No member of one class can also be member of the other.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e.g</a:t>
            </a:r>
            <a:r>
              <a:rPr lang="en-US" sz="2000" dirty="0">
                <a:latin typeface="Arial" charset="0"/>
              </a:rPr>
              <a:t>.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studio flat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disjoint with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two-bedroom flat</a:t>
            </a:r>
            <a:endParaRPr lang="en-US" sz="2000" dirty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Complement of a class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The complement of a class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A</a:t>
            </a:r>
            <a:r>
              <a:rPr lang="en-US" dirty="0">
                <a:latin typeface="Arial" charset="0"/>
              </a:rPr>
              <a:t> is the class of all things that are not members of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A</a:t>
            </a:r>
            <a:r>
              <a:rPr lang="en-US" dirty="0">
                <a:latin typeface="Arial" charset="0"/>
              </a:rPr>
              <a:t>.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e.g</a:t>
            </a:r>
            <a:r>
              <a:rPr lang="en-US" sz="2000" dirty="0">
                <a:latin typeface="Arial" charset="0"/>
              </a:rPr>
              <a:t>.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unfurnished </a:t>
            </a:r>
            <a:r>
              <a:rPr lang="en-US" sz="2000" b="1" dirty="0">
                <a:solidFill>
                  <a:srgbClr val="004080"/>
                </a:solidFill>
                <a:latin typeface="Arial" charset="0"/>
              </a:rPr>
              <a:t>flat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is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the complement of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furnished flat</a:t>
            </a:r>
            <a:endParaRPr lang="en-US" dirty="0">
              <a:latin typeface="Arial" charset="0"/>
              <a:sym typeface="Symbol" charset="0"/>
            </a:endParaRPr>
          </a:p>
          <a:p>
            <a:pPr lvl="1" eaLnBrk="1" hangingPunct="1">
              <a:buFontTx/>
              <a:buNone/>
            </a:pP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40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76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Class axioms (cont’d)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Union of classes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Every member of a union of classes is a member </a:t>
            </a:r>
            <a:r>
              <a:rPr lang="en-US" b="1" dirty="0">
                <a:latin typeface="Arial" charset="0"/>
              </a:rPr>
              <a:t>of at least one </a:t>
            </a:r>
            <a:r>
              <a:rPr lang="en-US" dirty="0">
                <a:latin typeface="Arial" charset="0"/>
              </a:rPr>
              <a:t>of the classes in the union.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e.g</a:t>
            </a:r>
            <a:r>
              <a:rPr lang="en-US" sz="2000" dirty="0">
                <a:latin typeface="Arial" charset="0"/>
              </a:rPr>
              <a:t>. </a:t>
            </a: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university staff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is the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union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of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academics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and </a:t>
            </a:r>
            <a:r>
              <a:rPr lang="en-GB" sz="2000" b="1" dirty="0">
                <a:solidFill>
                  <a:srgbClr val="004080"/>
                </a:solidFill>
                <a:latin typeface="Arial" charset="0"/>
              </a:rPr>
              <a:t>unfurnished </a:t>
            </a: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flat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Disjoint union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A union that its member classes are disjoint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e.g. </a:t>
            </a:r>
            <a:r>
              <a:rPr lang="en-US" sz="2000" b="1" dirty="0">
                <a:solidFill>
                  <a:srgbClr val="004080"/>
                </a:solidFill>
                <a:latin typeface="Arial" charset="0"/>
              </a:rPr>
              <a:t>flat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is the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disjoint union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of </a:t>
            </a:r>
            <a:r>
              <a:rPr lang="en-US" sz="2000" b="1" dirty="0">
                <a:solidFill>
                  <a:srgbClr val="004080"/>
                </a:solidFill>
                <a:latin typeface="Arial" charset="0"/>
              </a:rPr>
              <a:t>furnished flat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and </a:t>
            </a:r>
            <a:r>
              <a:rPr lang="en-GB" sz="2000" b="1" dirty="0">
                <a:solidFill>
                  <a:srgbClr val="004080"/>
                </a:solidFill>
                <a:latin typeface="Arial" charset="0"/>
              </a:rPr>
              <a:t>unfurnished </a:t>
            </a: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flat</a:t>
            </a:r>
            <a:endParaRPr lang="en-US" sz="2200" b="1" dirty="0" smtClean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Intersection of classes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Every member of an intersection of classes is a member of </a:t>
            </a:r>
            <a:r>
              <a:rPr lang="en-US" b="1" dirty="0">
                <a:latin typeface="Arial" charset="0"/>
              </a:rPr>
              <a:t>all</a:t>
            </a:r>
            <a:r>
              <a:rPr lang="en-US" dirty="0">
                <a:latin typeface="Arial" charset="0"/>
              </a:rPr>
              <a:t> the classes in the intersection.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e.g</a:t>
            </a:r>
            <a:r>
              <a:rPr lang="en-US" sz="2000" dirty="0">
                <a:latin typeface="Arial" charset="0"/>
              </a:rPr>
              <a:t>.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basement studio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the intersection of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basement flat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and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studio flat</a:t>
            </a:r>
            <a:endParaRPr lang="el-GR" dirty="0">
              <a:latin typeface="Arial" charset="0"/>
              <a:sym typeface="Symbo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41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2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Property Restrictions 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Universal restriction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A universal restriction on </a:t>
            </a:r>
            <a:r>
              <a:rPr lang="en-US" dirty="0" smtClean="0">
                <a:latin typeface="Arial" charset="0"/>
              </a:rPr>
              <a:t>class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dirty="0">
                <a:latin typeface="Arial" charset="0"/>
              </a:rPr>
              <a:t> and property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p</a:t>
            </a:r>
            <a:r>
              <a:rPr lang="en-US" dirty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states that for every member of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all </a:t>
            </a:r>
            <a:r>
              <a:rPr lang="en-US" dirty="0">
                <a:latin typeface="Arial" charset="0"/>
              </a:rPr>
              <a:t>values of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p</a:t>
            </a:r>
            <a:r>
              <a:rPr lang="en-US" dirty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belong </a:t>
            </a:r>
            <a:r>
              <a:rPr lang="en-US" dirty="0">
                <a:latin typeface="Arial" charset="0"/>
              </a:rPr>
              <a:t>to a certain class.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e.g. a hotel is superior if all its rooms are first-class: </a:t>
            </a:r>
          </a:p>
          <a:p>
            <a:pPr lvl="2" eaLnBrk="1" hangingPunct="1">
              <a:buClr>
                <a:schemeClr val="accent1"/>
              </a:buClr>
              <a:buFont typeface="Wingdings" charset="2"/>
              <a:buChar char="Ø"/>
              <a:defRPr/>
            </a:pP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Superior hotel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a class that for all its members, all values of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has room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belong to class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first-class room</a:t>
            </a:r>
            <a:endParaRPr lang="en-GB" sz="2000" b="1" dirty="0" smtClean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Existential </a:t>
            </a:r>
            <a:r>
              <a:rPr lang="en-US" b="1" dirty="0">
                <a:solidFill>
                  <a:srgbClr val="675E47"/>
                </a:solidFill>
                <a:latin typeface="Arial" charset="0"/>
              </a:rPr>
              <a:t>restriction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An existential restriction </a:t>
            </a:r>
            <a:r>
              <a:rPr lang="en-US" dirty="0">
                <a:latin typeface="Arial" charset="0"/>
              </a:rPr>
              <a:t>on class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dirty="0">
                <a:latin typeface="Arial" charset="0"/>
              </a:rPr>
              <a:t> and property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p</a:t>
            </a:r>
            <a:r>
              <a:rPr lang="en-US" dirty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states that for </a:t>
            </a:r>
            <a:r>
              <a:rPr lang="en-US" dirty="0" smtClean="0">
                <a:latin typeface="Arial" charset="0"/>
              </a:rPr>
              <a:t>every member </a:t>
            </a:r>
            <a:r>
              <a:rPr lang="en-US" dirty="0">
                <a:latin typeface="Arial" charset="0"/>
              </a:rPr>
              <a:t>of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at least one value of </a:t>
            </a:r>
            <a:r>
              <a:rPr lang="en-US" i="1" dirty="0" smtClean="0">
                <a:solidFill>
                  <a:srgbClr val="004080"/>
                </a:solidFill>
                <a:latin typeface="Arial" charset="0"/>
              </a:rPr>
              <a:t>p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belongs </a:t>
            </a:r>
            <a:r>
              <a:rPr lang="en-US" dirty="0">
                <a:latin typeface="Arial" charset="0"/>
              </a:rPr>
              <a:t>to a certain class.</a:t>
            </a: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e.g. </a:t>
            </a:r>
            <a:r>
              <a:rPr lang="en-US" sz="2000" dirty="0" smtClean="0">
                <a:latin typeface="Arial" charset="0"/>
              </a:rPr>
              <a:t>a flat is basement if it has at least one underground room: </a:t>
            </a:r>
            <a:endParaRPr lang="en-US" sz="2000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buFont typeface="Wingdings" charset="2"/>
              <a:buChar char="Ø"/>
              <a:defRPr/>
            </a:pP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Basement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a class that for all its members,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at least one value of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has </a:t>
            </a:r>
            <a:r>
              <a:rPr lang="en-US" sz="2000" b="1" dirty="0">
                <a:solidFill>
                  <a:srgbClr val="004080"/>
                </a:solidFill>
                <a:latin typeface="Arial" charset="0"/>
              </a:rPr>
              <a:t>room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belongs to class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underground room</a:t>
            </a:r>
            <a:endParaRPr lang="en-GB" sz="2000" b="1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42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Property Restrictions (cont’d) 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Value restriction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>
                <a:latin typeface="Arial" charset="0"/>
              </a:rPr>
              <a:t>A universal restriction on </a:t>
            </a:r>
            <a:r>
              <a:rPr lang="en-US" dirty="0" smtClean="0">
                <a:latin typeface="Arial" charset="0"/>
              </a:rPr>
              <a:t>class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dirty="0">
                <a:latin typeface="Arial" charset="0"/>
              </a:rPr>
              <a:t> and property </a:t>
            </a:r>
            <a:r>
              <a:rPr lang="en-US" i="1" dirty="0">
                <a:solidFill>
                  <a:srgbClr val="004080"/>
                </a:solidFill>
                <a:latin typeface="Arial" charset="0"/>
              </a:rPr>
              <a:t>p</a:t>
            </a:r>
            <a:r>
              <a:rPr lang="en-US" dirty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states that for every member of </a:t>
            </a:r>
            <a:r>
              <a:rPr lang="en-US" i="1" dirty="0" smtClean="0">
                <a:solidFill>
                  <a:srgbClr val="004080"/>
                </a:solidFill>
                <a:latin typeface="Arial" charset="0"/>
              </a:rPr>
              <a:t>C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, </a:t>
            </a:r>
            <a:r>
              <a:rPr lang="en-US" i="1" dirty="0" smtClean="0">
                <a:solidFill>
                  <a:srgbClr val="004080"/>
                </a:solidFill>
                <a:latin typeface="Arial" charset="0"/>
              </a:rPr>
              <a:t>p</a:t>
            </a:r>
            <a:r>
              <a:rPr lang="en-US" dirty="0" smtClean="0">
                <a:solidFill>
                  <a:srgbClr val="004080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has a specific value.</a:t>
            </a:r>
            <a:endParaRPr lang="en-US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 smtClean="0">
                <a:latin typeface="Arial" charset="0"/>
              </a:rPr>
              <a:t>e.g. a London house is a house located in London: </a:t>
            </a:r>
          </a:p>
          <a:p>
            <a:pPr lvl="2" eaLnBrk="1" hangingPunct="1">
              <a:buClr>
                <a:schemeClr val="accent1"/>
              </a:buClr>
              <a:buFont typeface="Wingdings" charset="2"/>
              <a:buChar char="Ø"/>
              <a:defRPr/>
            </a:pPr>
            <a:r>
              <a:rPr lang="en-GB" sz="2000" b="1" dirty="0" smtClean="0">
                <a:solidFill>
                  <a:srgbClr val="004080"/>
                </a:solidFill>
                <a:latin typeface="Arial" charset="0"/>
              </a:rPr>
              <a:t>London house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a class that for all its members, the value of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is located in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is </a:t>
            </a:r>
            <a:r>
              <a:rPr lang="en-US" sz="2000" b="1" dirty="0" smtClean="0">
                <a:solidFill>
                  <a:srgbClr val="004080"/>
                </a:solidFill>
                <a:latin typeface="Arial" charset="0"/>
              </a:rPr>
              <a:t>London</a:t>
            </a:r>
            <a:endParaRPr lang="en-GB" sz="2000" b="1" dirty="0" smtClean="0">
              <a:solidFill>
                <a:srgbClr val="00408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Cardinality restrictions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A cardinality restriction restricts the number of values that a certain property can take.</a:t>
            </a:r>
            <a:endParaRPr lang="en-US" dirty="0"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r>
              <a:rPr lang="en-US" sz="2000" dirty="0">
                <a:latin typeface="Arial" charset="0"/>
              </a:rPr>
              <a:t>e.g. a flat is studio if it has one room: </a:t>
            </a:r>
          </a:p>
          <a:p>
            <a:pPr lvl="2" eaLnBrk="1" hangingPunct="1">
              <a:buClr>
                <a:schemeClr val="accent1"/>
              </a:buClr>
              <a:buFont typeface="Wingdings" charset="2"/>
              <a:buChar char="Ø"/>
              <a:defRPr/>
            </a:pPr>
            <a:r>
              <a:rPr lang="en-GB" sz="2000" b="1" dirty="0">
                <a:solidFill>
                  <a:srgbClr val="004080"/>
                </a:solidFill>
                <a:latin typeface="Arial" charset="0"/>
              </a:rPr>
              <a:t>Studio </a:t>
            </a:r>
            <a:r>
              <a:rPr lang="en-US" sz="2000" dirty="0">
                <a:solidFill>
                  <a:srgbClr val="004080"/>
                </a:solidFill>
                <a:latin typeface="Arial" charset="0"/>
              </a:rPr>
              <a:t>is a class that for all its members, </a:t>
            </a:r>
            <a:r>
              <a:rPr lang="en-US" sz="2000" b="1" dirty="0">
                <a:solidFill>
                  <a:srgbClr val="004080"/>
                </a:solidFill>
                <a:latin typeface="Arial" charset="0"/>
              </a:rPr>
              <a:t>has room </a:t>
            </a:r>
            <a:r>
              <a:rPr lang="en-US" sz="2000" dirty="0" smtClean="0">
                <a:solidFill>
                  <a:srgbClr val="004080"/>
                </a:solidFill>
                <a:latin typeface="Arial" charset="0"/>
              </a:rPr>
              <a:t>takes one value</a:t>
            </a: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b="1" dirty="0" err="1" smtClean="0">
                <a:solidFill>
                  <a:schemeClr val="tx2"/>
                </a:solidFill>
                <a:latin typeface="Arial" charset="0"/>
              </a:rPr>
              <a:t>maxCardinality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, </a:t>
            </a:r>
            <a:r>
              <a:rPr lang="en-US" b="1" dirty="0" err="1" smtClean="0">
                <a:solidFill>
                  <a:schemeClr val="tx2"/>
                </a:solidFill>
                <a:latin typeface="Arial" charset="0"/>
              </a:rPr>
              <a:t>minCardinality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, Cardinality 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buFont typeface="Wingdings" charset="2"/>
              <a:buChar char="Ø"/>
              <a:defRPr/>
            </a:pPr>
            <a:endParaRPr lang="en-GB" sz="2200" b="1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43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0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Identity of individuals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720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Unique Names Assumption: </a:t>
            </a:r>
            <a:r>
              <a:rPr lang="en-US" dirty="0" smtClean="0">
                <a:latin typeface="Arial" charset="0"/>
              </a:rPr>
              <a:t>different names refer to different things in the world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OWL does not make this assumption:</a:t>
            </a:r>
          </a:p>
          <a:p>
            <a:pPr lvl="1"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Different URIs may refer to the same things</a:t>
            </a:r>
            <a:endParaRPr lang="en-US" dirty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Identity assertions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b="1" dirty="0" err="1" smtClean="0">
                <a:solidFill>
                  <a:srgbClr val="004080"/>
                </a:solidFill>
                <a:latin typeface="Arial" charset="0"/>
              </a:rPr>
              <a:t>sameAs</a:t>
            </a:r>
            <a:r>
              <a:rPr lang="en-US" dirty="0">
                <a:latin typeface="Arial" charset="0"/>
              </a:rPr>
              <a:t>: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two URIs refer to the same individual</a:t>
            </a: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b="1" dirty="0" err="1" smtClean="0">
                <a:solidFill>
                  <a:srgbClr val="004080"/>
                </a:solidFill>
                <a:latin typeface="Arial" charset="0"/>
              </a:rPr>
              <a:t>differentFrom</a:t>
            </a:r>
            <a:r>
              <a:rPr lang="en-US" dirty="0" smtClean="0">
                <a:latin typeface="Arial" charset="0"/>
              </a:rPr>
              <a:t>: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two URIs refer to </a:t>
            </a:r>
            <a:r>
              <a:rPr lang="en-US" dirty="0" smtClean="0">
                <a:latin typeface="Arial" charset="0"/>
              </a:rPr>
              <a:t>different individuals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b="1" dirty="0" err="1" smtClean="0">
                <a:solidFill>
                  <a:srgbClr val="004080"/>
                </a:solidFill>
                <a:latin typeface="Arial" charset="0"/>
              </a:rPr>
              <a:t>AllDifferent</a:t>
            </a:r>
            <a:r>
              <a:rPr lang="en-US" dirty="0" smtClean="0">
                <a:latin typeface="Arial" charset="0"/>
              </a:rPr>
              <a:t>: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each URI in a list refers to a different individual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buClr>
                <a:srgbClr val="A9A57C"/>
              </a:buClr>
              <a:defRPr/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buFont typeface="Wingdings" charset="2"/>
              <a:buChar char="Ø"/>
              <a:defRPr/>
            </a:pPr>
            <a:endParaRPr lang="en-GB" sz="2200" b="1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0EB848-3C1C-FB49-B139-622301ECAC79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44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85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Given the ontology in slide 27: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Which of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its properties would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you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describe as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object properties and which as </a:t>
            </a:r>
            <a:r>
              <a:rPr lang="en-GB" dirty="0" err="1">
                <a:latin typeface="Arial" charset="0"/>
                <a:ea typeface="Arial" charset="0"/>
                <a:cs typeface="Arial" charset="0"/>
                <a:sym typeface="Symbol" charset="0"/>
              </a:rPr>
              <a:t>datatype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 properties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?</a:t>
            </a:r>
            <a:endParaRPr lang="en-GB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Would you describe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borders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as a transitive property or as a symmetric property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?</a:t>
            </a:r>
            <a:endParaRPr lang="en-GB" dirty="0">
              <a:solidFill>
                <a:srgbClr val="004080"/>
              </a:solidFill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Which of the existing properties would you describe as functional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?</a:t>
            </a:r>
            <a:endParaRPr lang="en-GB" dirty="0" smtClean="0">
              <a:solidFill>
                <a:srgbClr val="004080"/>
              </a:solidFill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Give one example of a property that you would define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as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the inverse of one of the existing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properties.</a:t>
            </a:r>
            <a:endParaRPr lang="en-GB" dirty="0">
              <a:latin typeface="Arial" charset="0"/>
              <a:ea typeface="Arial" charset="0"/>
              <a:cs typeface="Arial" charset="0"/>
              <a:sym typeface="Symbo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45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  <a:latin typeface="Arial" charset="0"/>
              </a:rPr>
              <a:t>Activity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21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  <a:sym typeface="Symbol" charset="0"/>
              </a:rPr>
              <a:t>Given the ontology in slide 27: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 startAt="5"/>
            </a:pP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Think of an example of two classes that you would describe as disjoint.</a:t>
            </a:r>
            <a:endParaRPr lang="en-GB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 startAt="5"/>
            </a:pP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Which class axioms would you use to define the following:</a:t>
            </a:r>
          </a:p>
          <a:p>
            <a:pPr marL="1233488" lvl="2" indent="-457200" eaLnBrk="1" hangingPunct="1">
              <a:buClr>
                <a:schemeClr val="tx1"/>
              </a:buClr>
              <a:buFont typeface="+mj-lt"/>
              <a:buAutoNum type="romanLcPeriod"/>
            </a:pPr>
            <a:r>
              <a:rPr lang="en-GB" i="1" dirty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A region is something that is either a country or a </a:t>
            </a:r>
            <a:r>
              <a:rPr lang="en-GB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state.</a:t>
            </a:r>
          </a:p>
          <a:p>
            <a:pPr marL="1233488" lvl="2" indent="-457200" eaLnBrk="1" hangingPunct="1">
              <a:buClr>
                <a:schemeClr val="tx1"/>
              </a:buClr>
              <a:buFont typeface="+mj-lt"/>
              <a:buAutoNum type="romanLcPeriod"/>
            </a:pPr>
            <a:r>
              <a:rPr lang="en-GB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A northern European country is a country that is both European and northern.</a:t>
            </a:r>
            <a:endParaRPr lang="en-GB" i="1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 startAt="5"/>
            </a:pP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Which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restrictions would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you use to define the following:</a:t>
            </a:r>
          </a:p>
          <a:p>
            <a:pPr marL="1233488" lvl="2" indent="-457200" eaLnBrk="1" hangingPunct="1">
              <a:buClr>
                <a:schemeClr val="tx1"/>
              </a:buClr>
              <a:buFont typeface="+mj-lt"/>
              <a:buAutoNum type="romanLcPeriod"/>
            </a:pPr>
            <a:r>
              <a:rPr lang="en-GB" i="1" dirty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A central European country is a European country that borders only European </a:t>
            </a:r>
            <a:r>
              <a:rPr lang="en-GB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countries.</a:t>
            </a:r>
            <a:endParaRPr lang="en-GB" i="1" dirty="0">
              <a:solidFill>
                <a:srgbClr val="004080"/>
              </a:solidFill>
              <a:latin typeface="Calibri" charset="0"/>
              <a:ea typeface="Calibri" charset="0"/>
              <a:cs typeface="Calibri" charset="0"/>
              <a:sym typeface="Symbol" charset="0"/>
            </a:endParaRPr>
          </a:p>
          <a:p>
            <a:pPr marL="1233488" lvl="2" indent="-457200" eaLnBrk="1" hangingPunct="1">
              <a:buClr>
                <a:schemeClr val="tx1"/>
              </a:buClr>
              <a:buFont typeface="+mj-lt"/>
              <a:buAutoNum type="romanLcPeriod"/>
            </a:pPr>
            <a:r>
              <a:rPr lang="en-GB" i="1" dirty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A </a:t>
            </a:r>
            <a:r>
              <a:rPr lang="en-GB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Thai city </a:t>
            </a:r>
            <a:r>
              <a:rPr lang="en-GB" i="1" dirty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is a city that is located in </a:t>
            </a:r>
            <a:r>
              <a:rPr lang="en-GB" i="1" dirty="0" smtClean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Thailand.</a:t>
            </a:r>
          </a:p>
          <a:p>
            <a:pPr marL="1233488" lvl="2" indent="-457200" eaLnBrk="1" hangingPunct="1">
              <a:buClr>
                <a:schemeClr val="tx1"/>
              </a:buClr>
              <a:buFont typeface="+mj-lt"/>
              <a:buAutoNum type="romanLcPeriod"/>
            </a:pPr>
            <a:r>
              <a:rPr lang="en-GB" i="1" dirty="0">
                <a:solidFill>
                  <a:srgbClr val="004080"/>
                </a:solidFill>
                <a:latin typeface="Calibri" charset="0"/>
                <a:ea typeface="Calibri" charset="0"/>
                <a:cs typeface="Calibri" charset="0"/>
                <a:sym typeface="Symbol" charset="0"/>
              </a:rPr>
              <a:t>An island country is a country that doesn’t border any other countries.</a:t>
            </a: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46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7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Activity (cont’d)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0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The only </a:t>
            </a:r>
            <a:r>
              <a:rPr lang="en-GB" dirty="0" err="1" smtClean="0">
                <a:latin typeface="Arial" charset="0"/>
                <a:ea typeface="Arial" charset="0"/>
                <a:cs typeface="Arial" charset="0"/>
                <a:sym typeface="Symbol" charset="0"/>
              </a:rPr>
              <a:t>datatype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property is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population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. All other properties are object properties.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borders</a:t>
            </a:r>
            <a:r>
              <a:rPr lang="en-GB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is symmetric but not transitive.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Except for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borders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, all other properties are functional.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has Capital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with domain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Country</a:t>
            </a:r>
            <a:r>
              <a:rPr lang="en-GB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and range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City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is the inverse of </a:t>
            </a:r>
            <a:r>
              <a:rPr lang="en-GB" i="1" dirty="0" err="1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isCapitalOf</a:t>
            </a:r>
            <a:endParaRPr lang="en-GB" i="1" dirty="0" smtClean="0">
              <a:solidFill>
                <a:srgbClr val="004080"/>
              </a:solidFill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City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is disjoint with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Country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 err="1" smtClean="0">
                <a:latin typeface="Arial" charset="0"/>
                <a:ea typeface="Arial" charset="0"/>
                <a:cs typeface="Arial" charset="0"/>
                <a:sym typeface="Symbol" charset="0"/>
              </a:rPr>
              <a:t>i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)</a:t>
            </a:r>
            <a:r>
              <a:rPr lang="en-GB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Region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is the union of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Country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and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State,                     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ii)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i="1" dirty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European Country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and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Northern </a:t>
            </a:r>
            <a:r>
              <a:rPr lang="en-GB" i="1" dirty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Country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are subclasses of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Country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;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Northern European Country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is the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intersection of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European Country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and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Northern Country</a:t>
            </a:r>
            <a:endParaRPr lang="en-GB" i="1" dirty="0">
              <a:solidFill>
                <a:srgbClr val="004080"/>
              </a:solidFill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r>
              <a:rPr lang="en-GB" dirty="0" err="1">
                <a:latin typeface="Arial" charset="0"/>
                <a:ea typeface="Arial" charset="0"/>
                <a:cs typeface="Arial" charset="0"/>
                <a:sym typeface="Symbol" charset="0"/>
              </a:rPr>
              <a:t>i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) Universal restriction on property 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borders                         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ii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)</a:t>
            </a:r>
            <a:r>
              <a:rPr lang="en-GB" i="1" dirty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Value restriction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on property </a:t>
            </a:r>
            <a:r>
              <a:rPr lang="en-GB" i="1" dirty="0" err="1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isLocatedIn</a:t>
            </a:r>
            <a:r>
              <a:rPr lang="en-GB" i="1" dirty="0" smtClean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                      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iii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)</a:t>
            </a:r>
            <a:r>
              <a:rPr lang="en-GB" i="1" dirty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Cardinality </a:t>
            </a:r>
            <a:r>
              <a:rPr lang="en-GB" dirty="0">
                <a:latin typeface="Arial" charset="0"/>
                <a:ea typeface="Arial" charset="0"/>
                <a:cs typeface="Arial" charset="0"/>
                <a:sym typeface="Symbol" charset="0"/>
              </a:rPr>
              <a:t>restriction on </a:t>
            </a:r>
            <a:r>
              <a:rPr lang="en-GB" dirty="0" smtClean="0">
                <a:latin typeface="Arial" charset="0"/>
                <a:ea typeface="Arial" charset="0"/>
                <a:cs typeface="Arial" charset="0"/>
                <a:sym typeface="Symbol" charset="0"/>
              </a:rPr>
              <a:t>property</a:t>
            </a:r>
            <a:r>
              <a:rPr lang="en-GB" i="1" dirty="0">
                <a:solidFill>
                  <a:srgbClr val="004080"/>
                </a:solidFill>
                <a:latin typeface="Arial" charset="0"/>
                <a:ea typeface="Arial" charset="0"/>
                <a:cs typeface="Arial" charset="0"/>
                <a:sym typeface="Symbol" charset="0"/>
              </a:rPr>
              <a:t> borders</a:t>
            </a: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endParaRPr lang="en-GB" i="1" dirty="0">
              <a:solidFill>
                <a:srgbClr val="004080"/>
              </a:solidFill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endParaRPr lang="en-GB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1233488" lvl="2" indent="-457200" eaLnBrk="1" hangingPunct="1">
              <a:buClr>
                <a:schemeClr val="tx1"/>
              </a:buClr>
              <a:buFont typeface="+mj-lt"/>
              <a:buAutoNum type="alphaUcPeriod"/>
            </a:pPr>
            <a:endParaRPr lang="en-GB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endParaRPr lang="en-GB" dirty="0">
              <a:latin typeface="Arial" charset="0"/>
              <a:ea typeface="Arial" charset="0"/>
              <a:cs typeface="Arial" charset="0"/>
              <a:sym typeface="Symbol" charset="0"/>
            </a:endParaRPr>
          </a:p>
          <a:p>
            <a:pPr marL="868363" lvl="1" indent="-457200" eaLnBrk="1" hangingPunct="1">
              <a:buClr>
                <a:schemeClr val="tx1"/>
              </a:buClr>
              <a:buFont typeface="+mj-lt"/>
              <a:buAutoNum type="alphaUcPeriod"/>
            </a:pPr>
            <a:endParaRPr lang="en-GB" dirty="0" smtClean="0">
              <a:latin typeface="Arial" charset="0"/>
              <a:ea typeface="Arial" charset="0"/>
              <a:cs typeface="Arial" charset="0"/>
              <a:sym typeface="Symbol" charset="0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47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9" name="AutoShape 2"/>
          <p:cNvSpPr txBox="1">
            <a:spLocks noChangeArrowheads="1"/>
          </p:cNvSpPr>
          <p:nvPr/>
        </p:nvSpPr>
        <p:spPr>
          <a:xfrm>
            <a:off x="1763688" y="274638"/>
            <a:ext cx="580945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 spc="-1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Solution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4709"/>
            <a:ext cx="1122929" cy="112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SPARQL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075613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Query Language for RDF</a:t>
            </a:r>
          </a:p>
          <a:p>
            <a:pPr eaLnBrk="1" hangingPunct="1">
              <a:buClr>
                <a:schemeClr val="tx2"/>
              </a:buClr>
            </a:pPr>
            <a:r>
              <a:rPr lang="en-GB" altLang="en-US" dirty="0">
                <a:latin typeface="Arial" charset="0"/>
                <a:ea typeface="ＭＳ Ｐゴシック" charset="-128"/>
              </a:rPr>
              <a:t>Select, extract, create views of RDF data</a:t>
            </a:r>
          </a:p>
          <a:p>
            <a:pPr eaLnBrk="1" hangingPunct="1">
              <a:buClr>
                <a:schemeClr val="tx2"/>
              </a:buClr>
            </a:pPr>
            <a:r>
              <a:rPr lang="en-GB" altLang="en-US" dirty="0">
                <a:latin typeface="Arial" charset="0"/>
                <a:ea typeface="ＭＳ Ｐゴシック" charset="-128"/>
              </a:rPr>
              <a:t>Many similarities with SQL (database query language)</a:t>
            </a: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1945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3E9E21-8438-4540-96D2-0F0D39920EB8}" type="slidenum">
              <a:rPr lang="el-GR" altLang="en-US" sz="1800">
                <a:solidFill>
                  <a:schemeClr val="bg1"/>
                </a:solidFill>
              </a:rPr>
              <a:pPr eaLnBrk="1" hangingPunct="1"/>
              <a:t>48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How can </a:t>
            </a:r>
            <a:r>
              <a:rPr lang="en-US" sz="3600" dirty="0">
                <a:solidFill>
                  <a:srgbClr val="004080"/>
                </a:solidFill>
                <a:latin typeface="Arial" charset="0"/>
              </a:rPr>
              <a:t>I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 use SPARQL?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859713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Find / install a </a:t>
            </a: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triple store</a:t>
            </a:r>
            <a:r>
              <a:rPr lang="en-US" altLang="en-US" dirty="0">
                <a:latin typeface="Arial" charset="0"/>
                <a:ea typeface="ＭＳ Ｐゴシック" charset="-128"/>
              </a:rPr>
              <a:t> (database for RDF)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Populate with RDF data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Submit your query via the </a:t>
            </a: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SPARQL endpoint 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Online endpoints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http://sparql.org/sparql.html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General-purpose query endpoint for Web-accessible data</a:t>
            </a:r>
            <a:endParaRPr lang="en-US" altLang="en-US" dirty="0">
              <a:latin typeface="Arial" charset="0"/>
              <a:ea typeface="ＭＳ Ｐゴシック" charset="-128"/>
              <a:hlinkClick r:id="rId4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4"/>
              </a:rPr>
              <a:t>http://dbpedia.org/sparql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Extensive RDF data from </a:t>
            </a:r>
            <a:r>
              <a:rPr lang="en-US" altLang="en-US" dirty="0" err="1">
                <a:solidFill>
                  <a:srgbClr val="2F2B20"/>
                </a:solidFill>
                <a:latin typeface="Arial" charset="0"/>
                <a:ea typeface="ＭＳ Ｐゴシック" charset="-128"/>
              </a:rPr>
              <a:t>wikipedia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5"/>
              </a:rPr>
              <a:t>http://semantic.eea.europa.eu/sparql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European environmental datasets and related ontologies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6"/>
              </a:rPr>
              <a:t>http://www.w3.org/wiki/SparqlEndpoints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 list of SPARQL endpoints available on line</a:t>
            </a:r>
          </a:p>
          <a:p>
            <a:pPr lvl="2" eaLnBrk="1" hangingPunct="1">
              <a:buClr>
                <a:schemeClr val="accent1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  <a:buFont typeface="Arial" charset="0"/>
              <a:buNone/>
            </a:pPr>
            <a:endParaRPr lang="en-US" altLang="en-US" sz="2400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en-US" sz="2400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en-US" sz="2400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20483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B1E81B-9570-9E47-A944-0C5794584DE6}" type="slidenum">
              <a:rPr lang="el-GR" altLang="en-US" sz="1800">
                <a:solidFill>
                  <a:schemeClr val="bg1"/>
                </a:solidFill>
              </a:rPr>
              <a:pPr eaLnBrk="1" hangingPunct="1"/>
              <a:t>49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5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>
          <a:xfrm>
            <a:off x="1763688" y="274638"/>
            <a:ext cx="580945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charset="0"/>
              </a:rPr>
              <a:t>Activity</a:t>
            </a:r>
            <a:endParaRPr lang="el-GR" sz="3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 smtClean="0">
                <a:latin typeface="Arial" charset="0"/>
              </a:rPr>
              <a:t>Try to find the name of the singer who gave the concert using Google or any other search engine.</a:t>
            </a:r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1945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A813B9-039B-F44C-B117-9E6F148B4E2B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5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60648"/>
            <a:ext cx="1152128" cy="1152128"/>
          </a:xfrm>
          <a:prstGeom prst="rect">
            <a:avLst/>
          </a:prstGeom>
        </p:spPr>
      </p:pic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19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How does SPARQL work?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SPARQL is based on </a:t>
            </a:r>
            <a:r>
              <a:rPr lang="en-US" b="1" dirty="0" smtClean="0">
                <a:solidFill>
                  <a:schemeClr val="tx2"/>
                </a:solidFill>
                <a:latin typeface="Arial" charset="0"/>
              </a:rPr>
              <a:t>matching graph patterns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The simplest graph pattern is the triple pattern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like an RDF triple, but with the possibility of a variable instead of an RDF term in the subject, predicate, or object positions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Combining triple patterns gives a basic graph pattern, where an exact match to a graph is needed to fulfill a pattern</a:t>
            </a:r>
          </a:p>
          <a:p>
            <a:pPr marL="114300" indent="0" eaLnBrk="1" hangingPunct="1">
              <a:buClr>
                <a:schemeClr val="tx2"/>
              </a:buClr>
              <a:buFont typeface="Arial" charset="0"/>
              <a:buNone/>
              <a:defRPr/>
            </a:pPr>
            <a:endParaRPr lang="en-US" sz="2400" dirty="0" smtClean="0">
              <a:solidFill>
                <a:srgbClr val="2F2B20"/>
              </a:solidFill>
              <a:latin typeface="Arial" charset="0"/>
            </a:endParaRPr>
          </a:p>
          <a:p>
            <a:pPr eaLnBrk="1" hangingPunct="1"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defRPr/>
            </a:pPr>
            <a:endParaRPr lang="el-GR" sz="2400" dirty="0">
              <a:latin typeface="Arial" charset="0"/>
            </a:endParaRPr>
          </a:p>
        </p:txBody>
      </p:sp>
      <p:sp>
        <p:nvSpPr>
          <p:cNvPr id="2253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DBB12AC-CBE3-8C47-9538-0FBE7F8B017B}" type="slidenum">
              <a:rPr lang="el-GR" altLang="en-US" sz="1800">
                <a:solidFill>
                  <a:schemeClr val="bg1"/>
                </a:solidFill>
              </a:rPr>
              <a:pPr eaLnBrk="1" hangingPunct="1"/>
              <a:t>50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Example SPARQL Query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1" y="1600200"/>
            <a:ext cx="7715200" cy="4800600"/>
          </a:xfrm>
        </p:spPr>
        <p:txBody>
          <a:bodyPr/>
          <a:lstStyle/>
          <a:p>
            <a:pPr eaLnBrk="1" hangingPunct="1">
              <a:buClr>
                <a:srgbClr val="A9A57C"/>
              </a:buClr>
              <a:buFont typeface="Arial" charset="0"/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PREFIX music:	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&lt;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http://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www.music.org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/ontology/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music.ttl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#</a:t>
            </a:r>
            <a:r>
              <a:rPr lang="en-GB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&gt;</a:t>
            </a:r>
          </a:p>
          <a:p>
            <a:pPr eaLnBrk="1" hangingPunct="1">
              <a:buClr>
                <a:srgbClr val="A9A57C"/>
              </a:buClr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PREFIX 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dbpedia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: 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&lt;</a:t>
            </a:r>
            <a:r>
              <a:rPr lang="en-GB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http://</a:t>
            </a:r>
            <a:r>
              <a:rPr lang="en-GB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dbpedia.org</a:t>
            </a:r>
            <a:r>
              <a:rPr lang="en-GB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/resource</a:t>
            </a:r>
            <a:r>
              <a:rPr lang="en-GB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/&gt;</a:t>
            </a:r>
            <a:endParaRPr lang="en-GB" altLang="en-US" sz="18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  <a:p>
            <a:pPr eaLnBrk="1" hangingPunct="1">
              <a:buClr>
                <a:srgbClr val="A9A57C"/>
              </a:buClr>
              <a:buFont typeface="Arial" charset="0"/>
              <a:buNone/>
            </a:pPr>
            <a:endParaRPr lang="en-US" altLang="en-US" sz="18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  <a:p>
            <a:pPr eaLnBrk="1" hangingPunct="1">
              <a:buClr>
                <a:srgbClr val="A9A57C"/>
              </a:buClr>
              <a:buFont typeface="Arial" charset="0"/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SELECT ?singer</a:t>
            </a:r>
          </a:p>
          <a:p>
            <a:pPr eaLnBrk="1" hangingPunct="1">
              <a:buClr>
                <a:srgbClr val="A9A57C"/>
              </a:buClr>
              <a:buFont typeface="Arial" charset="0"/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WHERE {</a:t>
            </a:r>
          </a:p>
          <a:p>
            <a:pPr eaLnBrk="1" hangingPunct="1">
              <a:buClr>
                <a:srgbClr val="A9A57C"/>
              </a:buClr>
              <a:buFont typeface="Arial" charset="0"/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		?singer 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music:singsAt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dbpedia:IslingtonClub</a:t>
            </a:r>
            <a:endParaRPr lang="en-US" altLang="en-US" sz="18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  <a:p>
            <a:pPr eaLnBrk="1" hangingPunct="1">
              <a:buClr>
                <a:srgbClr val="A9A57C"/>
              </a:buClr>
              <a:buFont typeface="Arial" charset="0"/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}</a:t>
            </a:r>
          </a:p>
          <a:p>
            <a:pPr eaLnBrk="1" hangingPunct="1">
              <a:buClr>
                <a:srgbClr val="A9A57C"/>
              </a:buClr>
              <a:buFont typeface="Arial" charset="0"/>
              <a:buNone/>
            </a:pPr>
            <a:endParaRPr lang="en-US" altLang="en-US" sz="1800" b="1" dirty="0">
              <a:solidFill>
                <a:srgbClr val="56721F"/>
              </a:solidFill>
              <a:latin typeface="Consolas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Results (</a:t>
            </a: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bindings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marL="114300" indent="0" eaLnBrk="1" hangingPunct="1">
              <a:buClr>
                <a:schemeClr val="tx2"/>
              </a:buClr>
              <a:buNone/>
            </a:pP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   (assuming that the following triple is in our RDF dataset)</a:t>
            </a:r>
          </a:p>
          <a:p>
            <a:pPr marL="114300" indent="0" eaLnBrk="1" hangingPunct="1">
              <a:buClr>
                <a:schemeClr val="tx2"/>
              </a:buClr>
              <a:buNone/>
            </a:pP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    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singers:EvaAbraham</a:t>
            </a:r>
            <a:r>
              <a:rPr lang="en-US" altLang="en-US" sz="18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</a:t>
            </a:r>
            <a:r>
              <a:rPr lang="en-US" altLang="en-US" sz="1800" b="1" dirty="0" err="1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music:singsAt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</a:t>
            </a:r>
            <a:r>
              <a:rPr lang="en-US" altLang="en-US" sz="1800" b="1" dirty="0" err="1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dbpedia:IslingtonClub</a:t>
            </a: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.</a:t>
            </a:r>
            <a:endParaRPr lang="en-US" altLang="en-US" sz="1800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en-US" sz="2400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en-US" sz="2400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0C45CE0-1D0D-5A4E-960B-741906621B00}" type="slidenum">
              <a:rPr lang="el-GR" altLang="en-US" sz="1800">
                <a:solidFill>
                  <a:schemeClr val="bg1"/>
                </a:solidFill>
              </a:rPr>
              <a:pPr eaLnBrk="1" hangingPunct="1"/>
              <a:t>51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796678"/>
              </p:ext>
            </p:extLst>
          </p:nvPr>
        </p:nvGraphicFramePr>
        <p:xfrm>
          <a:off x="971600" y="5571961"/>
          <a:ext cx="6096000" cy="73977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6000"/>
              </a:tblGrid>
              <a:tr h="36988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? singer</a:t>
                      </a:r>
                      <a:endParaRPr lang="en-US" sz="1800" dirty="0"/>
                    </a:p>
                  </a:txBody>
                  <a:tcPr marT="45603" marB="45603"/>
                </a:tc>
              </a:tr>
              <a:tr h="369888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singers:EvaAbraham</a:t>
                      </a:r>
                      <a:endParaRPr lang="en-US" sz="1800" dirty="0"/>
                    </a:p>
                  </a:txBody>
                  <a:tcPr marT="45603" marB="45603"/>
                </a:tc>
              </a:tr>
            </a:tbl>
          </a:graphicData>
        </a:graphic>
      </p:graphicFrame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2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Logic and Inference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  <a:sym typeface="Symbol" charset="0"/>
              </a:rPr>
              <a:t>Logic is the discipline that studies the principles of reasoning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  <a:sym typeface="Symbol" charset="0"/>
              </a:rPr>
              <a:t>Formal languages for expressing knowledge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  <a:sym typeface="Symbol" charset="0"/>
              </a:rPr>
              <a:t>Well-understood formal semantics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  <a:sym typeface="Symbol" charset="0"/>
              </a:rPr>
              <a:t>Automated </a:t>
            </a:r>
            <a:r>
              <a:rPr lang="en-US" dirty="0" err="1">
                <a:latin typeface="Arial" charset="0"/>
                <a:sym typeface="Symbol" charset="0"/>
              </a:rPr>
              <a:t>reasoners</a:t>
            </a:r>
            <a:r>
              <a:rPr lang="en-US" dirty="0">
                <a:latin typeface="Arial" charset="0"/>
                <a:sym typeface="Symbol" charset="0"/>
              </a:rPr>
              <a:t> can deduce (infer) conclusions from the given knowledge</a:t>
            </a: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52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43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Inference Example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dirty="0" smtClean="0">
                <a:latin typeface="Arial" charset="0"/>
                <a:sym typeface="Symbol" charset="0"/>
              </a:rPr>
              <a:t>From these logical statements:</a:t>
            </a:r>
            <a:endParaRPr lang="en-US" b="1" dirty="0" smtClean="0">
              <a:latin typeface="Courier" charset="0"/>
              <a:cs typeface="Courier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>
                <a:solidFill>
                  <a:srgbClr val="008000"/>
                </a:solidFill>
                <a:latin typeface="Courier" charset="0"/>
                <a:cs typeface="Courier" charset="0"/>
              </a:rPr>
              <a:t>	</a:t>
            </a:r>
            <a:r>
              <a:rPr lang="en-US" dirty="0" smtClean="0">
                <a:solidFill>
                  <a:srgbClr val="008000"/>
                </a:solidFill>
                <a:latin typeface="Courier" charset="0"/>
                <a:cs typeface="Courier" charset="0"/>
              </a:rPr>
              <a:t>singer(X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) 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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urier" charset="0"/>
                <a:cs typeface="Courier" charset="0"/>
              </a:rPr>
              <a:t>artist(X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)	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	</a:t>
            </a:r>
            <a:r>
              <a:rPr lang="en-US" dirty="0" smtClean="0">
                <a:solidFill>
                  <a:srgbClr val="008000"/>
                </a:solidFill>
                <a:latin typeface="Courier" charset="0"/>
                <a:cs typeface="Courier" charset="0"/>
              </a:rPr>
              <a:t>artist(X) 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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urier" charset="0"/>
                <a:cs typeface="Courier" charset="0"/>
              </a:rPr>
              <a:t>person(X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	</a:t>
            </a:r>
            <a:r>
              <a:rPr lang="en-US" dirty="0" smtClean="0">
                <a:solidFill>
                  <a:srgbClr val="008000"/>
                </a:solidFill>
                <a:latin typeface="Courier" charset="0"/>
                <a:cs typeface="Courier" charset="0"/>
              </a:rPr>
              <a:t>singer(</a:t>
            </a:r>
            <a:r>
              <a:rPr lang="en-US" dirty="0" err="1" smtClean="0">
                <a:solidFill>
                  <a:srgbClr val="008000"/>
                </a:solidFill>
                <a:latin typeface="Courier" charset="0"/>
                <a:cs typeface="Courier" charset="0"/>
              </a:rPr>
              <a:t>EvaAbraham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</a:rPr>
              <a:t>)</a:t>
            </a:r>
            <a:endParaRPr lang="en-US" dirty="0">
              <a:solidFill>
                <a:srgbClr val="008000"/>
              </a:solidFill>
              <a:latin typeface="Courier" charset="0"/>
              <a:cs typeface="Courier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Arial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Arial" charset="0"/>
                <a:sym typeface="Symbol" charset="0"/>
              </a:rPr>
              <a:t>We can deduce the following</a:t>
            </a:r>
            <a:r>
              <a:rPr lang="en-US" dirty="0">
                <a:solidFill>
                  <a:schemeClr val="accent1"/>
                </a:solidFill>
                <a:latin typeface="Arial" charset="0"/>
                <a:sym typeface="Symbol" charset="0"/>
              </a:rPr>
              <a:t> </a:t>
            </a:r>
            <a:r>
              <a:rPr lang="en-US" b="1" dirty="0">
                <a:solidFill>
                  <a:srgbClr val="675E47"/>
                </a:solidFill>
                <a:latin typeface="Arial" charset="0"/>
                <a:sym typeface="Symbol" charset="0"/>
              </a:rPr>
              <a:t>conclusions</a:t>
            </a:r>
            <a:r>
              <a:rPr lang="en-US" dirty="0">
                <a:latin typeface="Arial" charset="0"/>
                <a:sym typeface="Symbol" charset="0"/>
              </a:rPr>
              <a:t>:</a:t>
            </a:r>
          </a:p>
          <a:p>
            <a:pPr eaLnBrk="1" hangingPunct="1">
              <a:buFont typeface="Wingdings" charset="0"/>
              <a:buNone/>
            </a:pPr>
            <a:r>
              <a:rPr lang="en-US" b="1" dirty="0">
                <a:latin typeface="Arial" charset="0"/>
                <a:sym typeface="Symbol" charset="0"/>
              </a:rPr>
              <a:t>	</a:t>
            </a:r>
          </a:p>
          <a:p>
            <a:pPr eaLnBrk="1" hangingPunct="1">
              <a:buFont typeface="Wingdings" charset="0"/>
              <a:buNone/>
            </a:pPr>
            <a:r>
              <a:rPr lang="en-US" b="1" dirty="0">
                <a:latin typeface="Arial" charset="0"/>
                <a:sym typeface="Symbol" charset="0"/>
              </a:rPr>
              <a:t>	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artist(</a:t>
            </a:r>
            <a:r>
              <a:rPr lang="en-US" dirty="0" err="1">
                <a:solidFill>
                  <a:srgbClr val="008000"/>
                </a:solidFill>
                <a:latin typeface="Courier" charset="0"/>
                <a:cs typeface="Courier" charset="0"/>
              </a:rPr>
              <a:t>EvaAbraham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	person(</a:t>
            </a:r>
            <a:r>
              <a:rPr lang="en-US" dirty="0" err="1">
                <a:solidFill>
                  <a:srgbClr val="008000"/>
                </a:solidFill>
                <a:latin typeface="Courier" charset="0"/>
                <a:cs typeface="Courier" charset="0"/>
              </a:rPr>
              <a:t>EvaAbraham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)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	singer(X)  person(X)</a:t>
            </a: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53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81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Predicate Logic Specializations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RDF</a:t>
            </a:r>
            <a:r>
              <a:rPr lang="en-US" altLang="en-US" dirty="0">
                <a:latin typeface="Arial" charset="0"/>
                <a:ea typeface="ＭＳ Ｐゴシック" charset="-128"/>
              </a:rPr>
              <a:t> </a:t>
            </a:r>
            <a:r>
              <a:rPr lang="en-US" altLang="en-US">
                <a:latin typeface="Arial" charset="0"/>
                <a:ea typeface="ＭＳ Ｐゴシック" charset="-128"/>
              </a:rPr>
              <a:t>and </a:t>
            </a:r>
            <a:r>
              <a:rPr lang="en-US" altLang="en-US" b="1" smtClean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OWL</a:t>
            </a:r>
            <a:endParaRPr lang="en-US" altLang="en-US" b="1" dirty="0">
              <a:solidFill>
                <a:srgbClr val="675E47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They provide a syntax that fits well with their use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They correspond to different subsets of predicate logic (description logics) for which proof systems exist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Tradeoff: expressive power vs. computational complexity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Horn Logic (Prolog)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Rules of the form</a:t>
            </a:r>
          </a:p>
          <a:p>
            <a:pPr eaLnBrk="1" hangingPunct="1">
              <a:buClr>
                <a:srgbClr val="A9A57C"/>
              </a:buClr>
              <a:buNone/>
            </a:pPr>
            <a:r>
              <a:rPr lang="en-US" altLang="en-US" sz="18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	  </a:t>
            </a:r>
            <a:r>
              <a:rPr lang="en-US" altLang="en-US" sz="20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A</a:t>
            </a:r>
            <a:r>
              <a:rPr lang="en-US" altLang="en-US" sz="2000" b="1" baseline="-25000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1</a:t>
            </a:r>
            <a:r>
              <a:rPr lang="en-US" altLang="en-US" sz="20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,…,A</a:t>
            </a:r>
            <a:r>
              <a:rPr lang="en-US" altLang="en-US" sz="2000" b="1" baseline="-25000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n</a:t>
            </a:r>
            <a:r>
              <a:rPr lang="en-US" altLang="en-US" sz="2000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</a:t>
            </a:r>
            <a:r>
              <a:rPr lang="en-US" sz="2000" dirty="0" smtClean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 </a:t>
            </a:r>
            <a:r>
              <a:rPr lang="en-US" altLang="en-US" sz="2000" b="1" dirty="0" smtClean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B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  <a:buFont typeface="Arial" charset="0"/>
              <a:buNone/>
            </a:pPr>
            <a:r>
              <a:rPr lang="en-US" altLang="en-US" dirty="0">
                <a:latin typeface="Arial" charset="0"/>
                <a:ea typeface="ＭＳ Ｐゴシック" charset="-128"/>
              </a:rPr>
              <a:t>   Two ways of reading such a rule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GB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Deductive rules</a:t>
            </a:r>
            <a:r>
              <a:rPr lang="en-GB" altLang="en-US" i="1" dirty="0">
                <a:latin typeface="Arial" charset="0"/>
                <a:ea typeface="ＭＳ Ｐゴシック" charset="-128"/>
              </a:rPr>
              <a:t>:</a:t>
            </a:r>
            <a:r>
              <a:rPr lang="en-GB" altLang="en-US" dirty="0">
                <a:latin typeface="Arial" charset="0"/>
                <a:ea typeface="ＭＳ Ｐゴシック" charset="-128"/>
              </a:rPr>
              <a:t> If  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A</a:t>
            </a:r>
            <a:r>
              <a:rPr lang="en-US" altLang="en-US" b="1" baseline="-25000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1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,…,A</a:t>
            </a:r>
            <a:r>
              <a:rPr lang="en-US" altLang="en-US" b="1" baseline="-25000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n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 </a:t>
            </a:r>
            <a:r>
              <a:rPr lang="en-GB" altLang="en-US" dirty="0">
                <a:latin typeface="Arial" charset="0"/>
                <a:ea typeface="ＭＳ Ｐゴシック" charset="-128"/>
              </a:rPr>
              <a:t>are known to be true, then 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B </a:t>
            </a:r>
            <a:r>
              <a:rPr lang="en-GB" altLang="en-US" dirty="0">
                <a:latin typeface="Arial" charset="0"/>
                <a:ea typeface="ＭＳ Ｐゴシック" charset="-128"/>
              </a:rPr>
              <a:t>is also true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GB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Reactive rules</a:t>
            </a:r>
            <a:r>
              <a:rPr lang="en-GB" altLang="en-US" dirty="0">
                <a:latin typeface="Arial" charset="0"/>
                <a:ea typeface="ＭＳ Ｐゴシック" charset="-128"/>
              </a:rPr>
              <a:t>: If the conditions 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A</a:t>
            </a:r>
            <a:r>
              <a:rPr lang="en-US" altLang="en-US" b="1" baseline="-25000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1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,…,A</a:t>
            </a:r>
            <a:r>
              <a:rPr lang="en-US" altLang="en-US" b="1" baseline="-25000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n </a:t>
            </a:r>
            <a:r>
              <a:rPr lang="en-GB" altLang="en-US" dirty="0">
                <a:latin typeface="Arial" charset="0"/>
                <a:ea typeface="ＭＳ Ｐゴシック" charset="-128"/>
              </a:rPr>
              <a:t>are true, then carry out the action </a:t>
            </a:r>
            <a:r>
              <a:rPr lang="en-US" altLang="en-US" b="1" dirty="0">
                <a:solidFill>
                  <a:srgbClr val="56721F"/>
                </a:solidFill>
                <a:latin typeface="Consolas" charset="0"/>
                <a:ea typeface="ＭＳ Ｐゴシック" charset="-128"/>
              </a:rPr>
              <a:t>B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n-US" altLang="en-US" sz="2400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2765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E219D41-4418-7A4A-A2E3-BF51AE38C3AB}" type="slidenum">
              <a:rPr lang="el-GR" altLang="en-US" sz="1800">
                <a:solidFill>
                  <a:schemeClr val="bg1"/>
                </a:solidFill>
              </a:rPr>
              <a:pPr eaLnBrk="1" hangingPunct="1"/>
              <a:t>54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7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Description Logics vs. Horn Logic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latin typeface="Arial" charset="0"/>
              </a:rPr>
              <a:t>Neither of them is subset of the other</a:t>
            </a:r>
            <a:endParaRPr lang="en-US" dirty="0" smtClean="0">
              <a:solidFill>
                <a:srgbClr val="2F2B2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solidFill>
                  <a:schemeClr val="tx2"/>
                </a:solidFill>
                <a:latin typeface="Arial" charset="0"/>
              </a:rPr>
              <a:t>Example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: A person 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X</a:t>
            </a:r>
            <a:r>
              <a:rPr lang="en-US" dirty="0" smtClean="0">
                <a:solidFill>
                  <a:srgbClr val="56721F"/>
                </a:solidFill>
                <a:latin typeface="Arial" charset="0"/>
              </a:rPr>
              <a:t> 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is an ancestor of 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Y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, if 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X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 is the parent of 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Y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, or if 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X 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is </a:t>
            </a:r>
            <a:r>
              <a:rPr lang="en-US" dirty="0">
                <a:solidFill>
                  <a:srgbClr val="2F2B20"/>
                </a:solidFill>
                <a:latin typeface="Arial" charset="0"/>
              </a:rPr>
              <a:t>an ancestor of 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the parent </a:t>
            </a:r>
            <a:r>
              <a:rPr lang="en-US" dirty="0">
                <a:solidFill>
                  <a:srgbClr val="2F2B20"/>
                </a:solidFill>
                <a:latin typeface="Arial" charset="0"/>
              </a:rPr>
              <a:t>of </a:t>
            </a:r>
            <a:r>
              <a:rPr lang="en-US" b="1" dirty="0">
                <a:solidFill>
                  <a:srgbClr val="56721F"/>
                </a:solidFill>
                <a:latin typeface="Consolas"/>
                <a:cs typeface="Consolas"/>
              </a:rPr>
              <a:t>Y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. 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Using rules (Horn Logic):</a:t>
            </a:r>
          </a:p>
          <a:p>
            <a:pPr marL="411163" lvl="1" indent="0" eaLnBrk="1" hangingPunct="1">
              <a:buClr>
                <a:schemeClr val="accent1"/>
              </a:buClr>
              <a:buNone/>
              <a:defRPr/>
            </a:pP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  parent(X,Y)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 </a:t>
            </a:r>
            <a:r>
              <a:rPr lang="en-US" dirty="0" smtClean="0">
                <a:solidFill>
                  <a:srgbClr val="008F00"/>
                </a:solidFill>
                <a:latin typeface="Courier" charset="0"/>
                <a:cs typeface="Courier" charset="0"/>
                <a:sym typeface="Symbol" charset="0"/>
              </a:rPr>
              <a:t></a:t>
            </a:r>
            <a:r>
              <a:rPr lang="en-US" b="1" dirty="0">
                <a:solidFill>
                  <a:srgbClr val="008F00"/>
                </a:solidFill>
                <a:latin typeface="Consolas"/>
                <a:cs typeface="Consolas"/>
                <a:sym typeface="Symbol" charset="0"/>
              </a:rPr>
              <a:t> 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ancestor(X,Y)</a:t>
            </a:r>
            <a:endParaRPr lang="en-US" b="1" dirty="0">
              <a:solidFill>
                <a:srgbClr val="56721F"/>
              </a:solidFill>
              <a:latin typeface="Consolas"/>
              <a:cs typeface="Consolas"/>
            </a:endParaRPr>
          </a:p>
          <a:p>
            <a:pPr marL="411163" lvl="1" indent="0" eaLnBrk="1" hangingPunct="1">
              <a:buClr>
                <a:schemeClr val="accent1"/>
              </a:buClr>
              <a:buNone/>
              <a:defRPr/>
            </a:pP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  ancestor(X,P),parent(P,Y)</a:t>
            </a:r>
            <a:r>
              <a:rPr lang="en-US" dirty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 </a:t>
            </a:r>
            <a:r>
              <a:rPr lang="en-US" dirty="0" smtClean="0">
                <a:solidFill>
                  <a:srgbClr val="008000"/>
                </a:solidFill>
                <a:latin typeface="Courier" charset="0"/>
                <a:cs typeface="Courier" charset="0"/>
                <a:sym typeface="Symbol" charset="0"/>
              </a:rPr>
              <a:t> </a:t>
            </a:r>
            <a:r>
              <a:rPr lang="en-US" b="1" dirty="0">
                <a:solidFill>
                  <a:srgbClr val="56721F"/>
                </a:solidFill>
                <a:latin typeface="Consolas"/>
                <a:cs typeface="Consolas"/>
              </a:rPr>
              <a:t>ancestor(X,Y</a:t>
            </a:r>
            <a:r>
              <a:rPr lang="en-US" b="1" dirty="0" smtClean="0">
                <a:solidFill>
                  <a:srgbClr val="56721F"/>
                </a:solidFill>
                <a:latin typeface="Consolas"/>
                <a:cs typeface="Consolas"/>
              </a:rPr>
              <a:t>)</a:t>
            </a:r>
            <a:endParaRPr lang="en-US" b="1" dirty="0">
              <a:solidFill>
                <a:srgbClr val="56721F"/>
              </a:solidFill>
              <a:latin typeface="Consolas"/>
              <a:cs typeface="Consolas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We cannot express that in OWL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solidFill>
                  <a:srgbClr val="675E47"/>
                </a:solidFill>
                <a:latin typeface="Arial" charset="0"/>
              </a:rPr>
              <a:t>Example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: A person is either a man or a woman</a:t>
            </a:r>
            <a:endParaRPr lang="en-US" dirty="0" smtClean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We cannot express that using rules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We can express that in OWL using disjoint union.</a:t>
            </a:r>
          </a:p>
          <a:p>
            <a:pPr eaLnBrk="1" hangingPunct="1">
              <a:defRPr/>
            </a:pPr>
            <a:endParaRPr lang="en-US" sz="2400" dirty="0">
              <a:latin typeface="Arial" charset="0"/>
            </a:endParaRPr>
          </a:p>
          <a:p>
            <a:pPr eaLnBrk="1" hangingPunct="1">
              <a:defRPr/>
            </a:pPr>
            <a:endParaRPr lang="el-GR" sz="2400" dirty="0">
              <a:latin typeface="Arial" charset="0"/>
            </a:endParaRPr>
          </a:p>
        </p:txBody>
      </p:sp>
      <p:sp>
        <p:nvSpPr>
          <p:cNvPr id="2867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137495-030C-3C4D-872B-483F4CA4D784}" type="slidenum">
              <a:rPr lang="el-GR" altLang="en-US" sz="1800">
                <a:solidFill>
                  <a:schemeClr val="bg1"/>
                </a:solidFill>
              </a:rPr>
              <a:pPr eaLnBrk="1" hangingPunct="1"/>
              <a:t>55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5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Rules on the Semantic Web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Rules Exchange and Markup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RIF</a:t>
            </a:r>
            <a:r>
              <a:rPr lang="en-US" altLang="en-US" dirty="0">
                <a:latin typeface="Arial" charset="0"/>
                <a:ea typeface="ＭＳ Ｐゴシック" charset="-128"/>
              </a:rPr>
              <a:t>: Rule Interchange Format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b="1" dirty="0" err="1">
                <a:solidFill>
                  <a:srgbClr val="675E47"/>
                </a:solidFill>
                <a:latin typeface="Arial" charset="0"/>
                <a:ea typeface="ＭＳ Ｐゴシック" charset="-128"/>
              </a:rPr>
              <a:t>RuleML</a:t>
            </a:r>
            <a:r>
              <a:rPr lang="en-US" altLang="en-US" dirty="0">
                <a:latin typeface="Arial" charset="0"/>
                <a:ea typeface="ＭＳ Ｐゴシック" charset="-128"/>
              </a:rPr>
              <a:t>: Rule Markup Language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Rules in SPARQL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Semantic Web Rule Languages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SWRL</a:t>
            </a:r>
            <a:r>
              <a:rPr lang="en-US" altLang="en-US" dirty="0">
                <a:latin typeface="Arial" charset="0"/>
                <a:ea typeface="ＭＳ Ｐゴシック" charset="-128"/>
              </a:rPr>
              <a:t>: the Semantic Web Rule Language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OWL2RL</a:t>
            </a:r>
            <a:r>
              <a:rPr lang="en-US" altLang="en-US" dirty="0">
                <a:latin typeface="Arial" charset="0"/>
                <a:ea typeface="ＭＳ Ｐゴシック" charset="-128"/>
              </a:rPr>
              <a:t>: Intersection of OWL and Horn </a:t>
            </a:r>
            <a:r>
              <a:rPr lang="en-US" altLang="en-US" dirty="0" smtClean="0">
                <a:latin typeface="Arial" charset="0"/>
                <a:ea typeface="ＭＳ Ｐゴシック" charset="-128"/>
              </a:rPr>
              <a:t>Logic</a:t>
            </a:r>
            <a:endParaRPr lang="en-US" altLang="en-US" dirty="0">
              <a:latin typeface="Arial" charset="0"/>
              <a:ea typeface="ＭＳ Ｐゴシック" charset="-128"/>
            </a:endParaRPr>
          </a:p>
        </p:txBody>
      </p:sp>
      <p:sp>
        <p:nvSpPr>
          <p:cNvPr id="2969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2A6386-7D28-BF4F-80CE-B1E141453DB6}" type="slidenum">
              <a:rPr lang="el-GR" altLang="en-US" sz="1800">
                <a:solidFill>
                  <a:schemeClr val="bg1"/>
                </a:solidFill>
              </a:rPr>
              <a:pPr eaLnBrk="1" hangingPunct="1"/>
              <a:t>56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Proof and Trust Layers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Proof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Explanation of inference results, data provenance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Need for a proof representation language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Need for proof systems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rgbClr val="675E47"/>
                </a:solidFill>
                <a:latin typeface="Arial" charset="0"/>
                <a:ea typeface="ＭＳ Ｐゴシック" charset="-128"/>
              </a:rPr>
              <a:t>Trust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Trust that the system performs correctly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Trust that the system can explain what it is doing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Web of Trust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Relevant technologies: digital signatures, recommendation and rating systems</a:t>
            </a: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57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268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The Semantic Web 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Tower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662113"/>
            <a:ext cx="6851650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E7E98B-EE6A-F942-9C16-C9D2ADCE61A3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58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9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AutoShap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…and a more modern version</a:t>
            </a:r>
            <a:endParaRPr lang="el-GR" altLang="en-US" sz="3600" dirty="0">
              <a:solidFill>
                <a:srgbClr val="00408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8434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6D1664C-4111-C04A-B55B-86F668B0EC37}" type="slidenum">
              <a:rPr lang="el-GR" altLang="en-US" sz="1800">
                <a:solidFill>
                  <a:schemeClr val="bg1"/>
                </a:solidFill>
              </a:rPr>
              <a:pPr eaLnBrk="1" hangingPunct="1"/>
              <a:t>59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3813"/>
            <a:ext cx="8172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Technologies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9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786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Why didn’t it work?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14300" indent="0" eaLnBrk="1" hangingPunct="1">
              <a:lnSpc>
                <a:spcPct val="90000"/>
              </a:lnSpc>
              <a:buClr>
                <a:schemeClr val="tx2"/>
              </a:buClr>
              <a:buFont typeface="Arial" charset="0"/>
              <a:buNone/>
              <a:defRPr/>
            </a:pPr>
            <a:r>
              <a:rPr lang="en-GB" b="1" dirty="0" smtClean="0">
                <a:solidFill>
                  <a:srgbClr val="675E47"/>
                </a:solidFill>
                <a:latin typeface="Arial" charset="0"/>
              </a:rPr>
              <a:t>Problems of keyword-based search</a:t>
            </a:r>
          </a:p>
          <a:p>
            <a:pPr marL="114300" indent="0" eaLnBrk="1" hangingPunct="1">
              <a:lnSpc>
                <a:spcPct val="90000"/>
              </a:lnSpc>
              <a:buClr>
                <a:schemeClr val="tx2"/>
              </a:buClr>
              <a:buFont typeface="Arial" charset="0"/>
              <a:buNone/>
              <a:defRPr/>
            </a:pPr>
            <a:endParaRPr lang="en-GB" b="1" dirty="0" smtClean="0">
              <a:solidFill>
                <a:srgbClr val="675E47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r>
              <a:rPr lang="en-GB" dirty="0" smtClean="0">
                <a:latin typeface="Arial" charset="0"/>
              </a:rPr>
              <a:t>High </a:t>
            </a:r>
            <a:r>
              <a:rPr lang="en-GB" dirty="0">
                <a:latin typeface="Arial" charset="0"/>
              </a:rPr>
              <a:t>recall, low precision.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r>
              <a:rPr lang="en-GB" dirty="0">
                <a:latin typeface="Arial" charset="0"/>
              </a:rPr>
              <a:t>Low or no recall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r>
              <a:rPr lang="en-GB" dirty="0">
                <a:latin typeface="Arial" charset="0"/>
              </a:rPr>
              <a:t>Results are highly sensitive to vocabulary </a:t>
            </a: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r>
              <a:rPr lang="en-GB" dirty="0">
                <a:latin typeface="Arial" charset="0"/>
              </a:rPr>
              <a:t>Results are single Web pages </a:t>
            </a:r>
            <a:endParaRPr lang="en-US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Clr>
                <a:schemeClr val="tx2"/>
              </a:buClr>
              <a:defRPr/>
            </a:pPr>
            <a:r>
              <a:rPr lang="en-US" dirty="0">
                <a:latin typeface="Arial" charset="0"/>
              </a:rPr>
              <a:t>Human involvement is necessary to interpret and combine </a:t>
            </a:r>
            <a:r>
              <a:rPr lang="en-US" dirty="0" smtClean="0">
                <a:latin typeface="Arial" charset="0"/>
              </a:rPr>
              <a:t>results</a:t>
            </a:r>
            <a:endParaRPr lang="en-US" dirty="0">
              <a:latin typeface="Arial" charset="0"/>
            </a:endParaRPr>
          </a:p>
        </p:txBody>
      </p:sp>
      <p:sp>
        <p:nvSpPr>
          <p:cNvPr id="1843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BFB84B-5541-F847-9990-FF9BFB24CBB1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6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543800" cy="2593975"/>
          </a:xfrm>
        </p:spPr>
        <p:txBody>
          <a:bodyPr/>
          <a:lstStyle/>
          <a:p>
            <a:pPr eaLnBrk="1" fontAlgn="auto" hangingPunct="1">
              <a:spcBef>
                <a:spcPct val="6000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endParaRPr lang="el-GR" sz="3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725144"/>
            <a:ext cx="6911975" cy="10668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4800" b="1" i="1" dirty="0" smtClean="0">
                <a:solidFill>
                  <a:srgbClr val="004080"/>
                </a:solidFill>
                <a:latin typeface="Arial" charset="0"/>
                <a:ea typeface="+mn-ea"/>
                <a:cs typeface="+mn-cs"/>
              </a:rPr>
              <a:t>Linked Open Data</a:t>
            </a:r>
            <a:endParaRPr lang="el-GR" sz="4800" b="1" i="1" dirty="0">
              <a:solidFill>
                <a:srgbClr val="00408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84213" y="5300663"/>
            <a:ext cx="7543800" cy="136842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l-GR" sz="2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61867-CFF9-D14C-B3C1-C0A13AB46BE9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81" y="864096"/>
            <a:ext cx="5148064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567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D840064-30D3-A54D-AD39-A0805E929B78}" type="slidenum">
              <a:rPr lang="el-GR" altLang="en-US" sz="1800">
                <a:solidFill>
                  <a:schemeClr val="bg1"/>
                </a:solidFill>
              </a:rPr>
              <a:pPr eaLnBrk="1" hangingPunct="1"/>
              <a:t>61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pic>
        <p:nvPicPr>
          <p:cNvPr id="52227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311"/>
          <a:stretch>
            <a:fillRect/>
          </a:stretch>
        </p:blipFill>
        <p:spPr>
          <a:xfrm>
            <a:off x="457200" y="3989388"/>
            <a:ext cx="3827463" cy="2411412"/>
          </a:xfrm>
        </p:spPr>
      </p:pic>
      <p:sp>
        <p:nvSpPr>
          <p:cNvPr id="6" name="Oval Callout 5"/>
          <p:cNvSpPr/>
          <p:nvPr/>
        </p:nvSpPr>
        <p:spPr>
          <a:xfrm>
            <a:off x="971550" y="1341438"/>
            <a:ext cx="7921625" cy="2663825"/>
          </a:xfrm>
          <a:prstGeom prst="wedgeEllipseCallout">
            <a:avLst>
              <a:gd name="adj1" fmla="val -28538"/>
              <a:gd name="adj2" fmla="val 6311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 b="1" i="1" dirty="0" smtClean="0">
                <a:effectLst/>
                <a:latin typeface="Calibri" charset="0"/>
              </a:rPr>
              <a:t>“…</a:t>
            </a:r>
            <a:r>
              <a:rPr lang="en-US" altLang="en-US" sz="2000" b="1" i="1" dirty="0">
                <a:effectLst/>
                <a:latin typeface="Calibri" charset="0"/>
              </a:rPr>
              <a:t>a new web of open, linked data”</a:t>
            </a:r>
          </a:p>
          <a:p>
            <a:pPr algn="ctr" eaLnBrk="1" hangingPunct="1"/>
            <a:r>
              <a:rPr lang="en-US" altLang="en-US" sz="2000" b="1" i="1" dirty="0">
                <a:effectLst/>
                <a:latin typeface="Calibri" charset="0"/>
              </a:rPr>
              <a:t>“the more data is connected together, the more powerful it is”</a:t>
            </a:r>
            <a:endParaRPr lang="en-US" altLang="ja-JP" sz="2000" b="1" i="1" dirty="0">
              <a:effectLst/>
              <a:latin typeface="Calibri" charset="0"/>
            </a:endParaRPr>
          </a:p>
          <a:p>
            <a:pPr algn="ctr" eaLnBrk="1" hangingPunct="1"/>
            <a:endParaRPr lang="en-US" altLang="en-US" sz="2000" dirty="0">
              <a:effectLst>
                <a:outerShdw blurRad="50800" dist="50800" dir="5400000" algn="ctr" rotWithShape="0">
                  <a:schemeClr val="tx1"/>
                </a:outerShdw>
              </a:effectLst>
              <a:latin typeface="Calibri" charset="0"/>
            </a:endParaRPr>
          </a:p>
        </p:txBody>
      </p:sp>
      <p:sp>
        <p:nvSpPr>
          <p:cNvPr id="52229" name="TextBox 10"/>
          <p:cNvSpPr txBox="1">
            <a:spLocks noChangeArrowheads="1"/>
          </p:cNvSpPr>
          <p:nvPr/>
        </p:nvSpPr>
        <p:spPr bwMode="auto">
          <a:xfrm>
            <a:off x="4500563" y="5084763"/>
            <a:ext cx="3527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/>
              <a:t>TED Conference, “Tim Berners-Lee on the next Web”</a:t>
            </a:r>
          </a:p>
          <a:p>
            <a:pPr eaLnBrk="1" hangingPunct="1"/>
            <a:r>
              <a:rPr lang="en-US" altLang="en-US" sz="1800" dirty="0"/>
              <a:t>February 2009</a:t>
            </a:r>
          </a:p>
        </p:txBody>
      </p:sp>
      <p:pic>
        <p:nvPicPr>
          <p:cNvPr id="522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268413"/>
            <a:ext cx="24495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13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 smtClean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A new vision!</a:t>
            </a:r>
            <a:endParaRPr lang="el-GR" altLang="en-US" sz="3600" dirty="0">
              <a:solidFill>
                <a:srgbClr val="00408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8201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LOD: Main ideas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Goal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Expose open datasets in RDF</a:t>
            </a:r>
          </a:p>
          <a:p>
            <a:pPr eaLnBrk="1" hangingPunct="1">
              <a:buClr>
                <a:schemeClr val="tx2"/>
              </a:buClr>
            </a:pPr>
            <a:r>
              <a:rPr lang="en-US" b="1" dirty="0">
                <a:solidFill>
                  <a:srgbClr val="675E47"/>
                </a:solidFill>
                <a:latin typeface="Arial" charset="0"/>
              </a:rPr>
              <a:t>Methodology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Set RDF links among the data items from different datasets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Set up, if possible, query endpoints</a:t>
            </a: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52227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6B6798-D7BD-4B41-8505-930B411209AE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62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52228" name="5 - Θέση αριθμού διαφάνειας"/>
          <p:cNvSpPr>
            <a:spLocks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fld id="{2A666252-E76F-7A40-AC6F-2BA24999D3AF}" type="slidenum">
              <a:rPr lang="el-GR">
                <a:solidFill>
                  <a:schemeClr val="bg1"/>
                </a:solidFill>
              </a:rPr>
              <a:pPr algn="ctr"/>
              <a:t>62</a:t>
            </a:fld>
            <a:endParaRPr lang="el-GR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7" name="Picture 2" descr="597992118v2_350x350_B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128" y="3933056"/>
            <a:ext cx="2519442" cy="23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193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Example: </a:t>
            </a:r>
            <a:r>
              <a:rPr lang="en-US" sz="3600" dirty="0" err="1" smtClean="0">
                <a:solidFill>
                  <a:srgbClr val="004080"/>
                </a:solidFill>
                <a:latin typeface="Arial" charset="0"/>
              </a:rPr>
              <a:t>DBpedia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dirty="0">
                <a:solidFill>
                  <a:srgbClr val="2F2B20"/>
                </a:solidFill>
                <a:latin typeface="Arial" charset="0"/>
              </a:rPr>
              <a:t>A community effort to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extract structured information from Wikipedia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provide a query endpoint to the dataset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latin typeface="Arial" charset="0"/>
              </a:rPr>
              <a:t>interlink the </a:t>
            </a:r>
            <a:r>
              <a:rPr lang="en-US" dirty="0" err="1">
                <a:latin typeface="Arial" charset="0"/>
              </a:rPr>
              <a:t>DBpedia</a:t>
            </a:r>
            <a:r>
              <a:rPr lang="en-US" dirty="0">
                <a:latin typeface="Arial" charset="0"/>
              </a:rPr>
              <a:t> dataset with other datasets on the Web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>
                <a:solidFill>
                  <a:srgbClr val="2F2B20"/>
                </a:solidFill>
                <a:latin typeface="Arial" charset="0"/>
              </a:rPr>
              <a:t>Access it online at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solidFill>
                  <a:srgbClr val="2F2B20"/>
                </a:solidFill>
                <a:latin typeface="Arial" charset="0"/>
                <a:hlinkClick r:id="rId3"/>
              </a:rPr>
              <a:t>http://dbpedia.org/About</a:t>
            </a: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dirty="0">
                <a:solidFill>
                  <a:srgbClr val="2F2B20"/>
                </a:solidFill>
                <a:latin typeface="Arial" charset="0"/>
                <a:hlinkClick r:id="rId4"/>
              </a:rPr>
              <a:t>http://dbpedia.org/sparql</a:t>
            </a:r>
            <a:r>
              <a:rPr lang="en-US" dirty="0">
                <a:solidFill>
                  <a:srgbClr val="2F2B20"/>
                </a:solidFill>
                <a:latin typeface="Arial" charset="0"/>
              </a:rPr>
              <a:t> (query endpoint)</a:t>
            </a:r>
          </a:p>
          <a:p>
            <a:pPr lvl="1" eaLnBrk="1" hangingPunct="1">
              <a:buClr>
                <a:schemeClr val="tx2"/>
              </a:buClr>
            </a:pP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endParaRPr lang="en-US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5427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230F0F-8035-A848-98BF-894FFD71DFF0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63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54276" name="5 - Θέση αριθμού διαφάνειας"/>
          <p:cNvSpPr>
            <a:spLocks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fld id="{EAD2C618-D448-0D4B-A6A2-500366981891}" type="slidenum">
              <a:rPr lang="el-GR">
                <a:solidFill>
                  <a:schemeClr val="bg1"/>
                </a:solidFill>
              </a:rPr>
              <a:pPr algn="ctr"/>
              <a:t>63</a:t>
            </a:fld>
            <a:endParaRPr lang="el-GR">
              <a:solidFill>
                <a:schemeClr val="bg1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0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1359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Extracting structured data from Wikipedia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56322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A97A03-3450-5043-A4C2-08D5A0F8D761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64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4925" y="1628775"/>
            <a:ext cx="5999163" cy="4522788"/>
          </a:xfrm>
          <a:prstGeom prst="rect">
            <a:avLst/>
          </a:prstGeom>
          <a:solidFill>
            <a:srgbClr val="E6E6FF"/>
          </a:solidFill>
          <a:ln w="12600">
            <a:noFill/>
            <a:miter lim="800000"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lIns="90000" tIns="46800" rIns="90000" bIns="46800">
            <a:spAutoFit/>
          </a:bodyPr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@prefix dbpedia &lt;http://dbpedia.org/resource/&gt;.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@prefix dbterm  &lt;http://dbpedia.org/property/&gt;.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endParaRPr sz="1600" b="1" noProof="1">
              <a:solidFill>
                <a:srgbClr val="000000"/>
              </a:solidFill>
              <a:latin typeface="Courier New" charset="0"/>
              <a:cs typeface="msmincho" charset="0"/>
            </a:endParaRP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dbpedia:</a:t>
            </a:r>
            <a:r>
              <a:rPr sz="1600" b="1" noProof="1">
                <a:solidFill>
                  <a:srgbClr val="FF0000"/>
                </a:solidFill>
                <a:latin typeface="Courier New" charset="0"/>
                <a:cs typeface="msmincho" charset="0"/>
              </a:rPr>
              <a:t>Amsterdam</a:t>
            </a: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/>
            </a:r>
            <a:b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</a:b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dbterm:officialName "Amsterdam" ;</a:t>
            </a:r>
            <a:b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</a:b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dbterm:longd "4”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dbterm:longm "53"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dbterm:longs "32” ;</a:t>
            </a:r>
            <a:b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</a:b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dbterm:leaderName dbpedia:Lodewijk_Asscher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...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dbterm:areaTotalKm "219"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...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dbpedia:ABN_AMRO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dbterm:location dbpedia:Amsterdam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...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7763" y="1196975"/>
            <a:ext cx="2155825" cy="5413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</p:pic>
      <p:sp>
        <p:nvSpPr>
          <p:cNvPr id="56326" name="5 - Θέση αριθμού διαφάνειας"/>
          <p:cNvSpPr>
            <a:spLocks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fld id="{EF876C6E-FBC4-CC4F-83FA-B8349D51499A}" type="slidenum">
              <a:rPr lang="el-GR">
                <a:solidFill>
                  <a:schemeClr val="bg1"/>
                </a:solidFill>
              </a:rPr>
              <a:pPr algn="ctr"/>
              <a:t>64</a:t>
            </a:fld>
            <a:endParaRPr lang="el-GR">
              <a:solidFill>
                <a:schemeClr val="bg1"/>
              </a:solidFill>
            </a:endParaRPr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1359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Automatic links among open datasets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58370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27601FD-745D-234C-B3AE-58E3808BF54B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65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268413"/>
            <a:ext cx="7620000" cy="4800600"/>
          </a:xfrm>
        </p:spPr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55650" y="1873250"/>
            <a:ext cx="7269163" cy="1149350"/>
          </a:xfrm>
          <a:prstGeom prst="rect">
            <a:avLst/>
          </a:prstGeom>
          <a:solidFill>
            <a:srgbClr val="E6E6FF"/>
          </a:solidFill>
          <a:ln w="12600">
            <a:noFill/>
            <a:miter lim="800000"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lIns="90000" tIns="46800" rIns="90000" bIns="46800">
            <a:spAutoFit/>
          </a:bodyPr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lang="en-US" sz="1600" b="1" dirty="0">
                <a:solidFill>
                  <a:srgbClr val="002060"/>
                </a:solidFill>
                <a:latin typeface="Courier New" charset="0"/>
                <a:ea typeface="msmincho" charset="0"/>
                <a:cs typeface="msmincho" charset="0"/>
              </a:rPr>
              <a:t>&lt;http://</a:t>
            </a:r>
            <a:r>
              <a:rPr lang="en-US" sz="1600" b="1" dirty="0" err="1">
                <a:solidFill>
                  <a:srgbClr val="002060"/>
                </a:solidFill>
                <a:latin typeface="Courier New" charset="0"/>
                <a:ea typeface="msmincho" charset="0"/>
                <a:cs typeface="msmincho" charset="0"/>
              </a:rPr>
              <a:t>dbpedia.org</a:t>
            </a:r>
            <a:r>
              <a:rPr lang="en-US" sz="1600" b="1" dirty="0">
                <a:solidFill>
                  <a:srgbClr val="002060"/>
                </a:solidFill>
                <a:latin typeface="Courier New" charset="0"/>
                <a:ea typeface="msmincho" charset="0"/>
                <a:cs typeface="msmincho" charset="0"/>
              </a:rPr>
              <a:t>/resource/Amsterdam</a:t>
            </a:r>
            <a:r>
              <a:rPr lang="en-US" sz="1600" b="1" dirty="0">
                <a:latin typeface="Courier New" charset="0"/>
                <a:ea typeface="msmincho" charset="0"/>
                <a:cs typeface="msmincho" charset="0"/>
              </a:rPr>
              <a:t>&gt;</a:t>
            </a:r>
            <a:r>
              <a:rPr lang="en-US" sz="1600" b="1" dirty="0">
                <a:solidFill>
                  <a:srgbClr val="00B050"/>
                </a:solidFill>
                <a:latin typeface="Courier New" charset="0"/>
                <a:ea typeface="msmincho" charset="0"/>
                <a:cs typeface="msmincho" charset="0"/>
              </a:rPr>
              <a:t/>
            </a:r>
            <a:br>
              <a:rPr lang="en-US" sz="1600" b="1" dirty="0">
                <a:solidFill>
                  <a:srgbClr val="00B050"/>
                </a:solidFill>
                <a:latin typeface="Courier New" charset="0"/>
                <a:ea typeface="msmincho" charset="0"/>
                <a:cs typeface="msmincho" charset="0"/>
              </a:rPr>
            </a:br>
            <a:r>
              <a:rPr lang="en-US" sz="1600" b="1" dirty="0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</a:t>
            </a:r>
            <a:r>
              <a:rPr lang="en-US" sz="1600" dirty="0" err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owl:sameAs</a:t>
            </a:r>
            <a:r>
              <a:rPr lang="en-US" sz="1600" dirty="0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&lt;http://</a:t>
            </a:r>
            <a:r>
              <a:rPr lang="en-US" sz="1600" dirty="0" err="1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rdf.freebase.com</a:t>
            </a:r>
            <a:r>
              <a:rPr lang="en-US" sz="1600" dirty="0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/ns/...&gt;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</a:t>
            </a:r>
            <a:r>
              <a:rPr lang="en-US" sz="1600" b="1" dirty="0" err="1">
                <a:solidFill>
                  <a:srgbClr val="C00000"/>
                </a:solidFill>
                <a:latin typeface="Courier New" charset="0"/>
                <a:ea typeface="msmincho" charset="0"/>
                <a:cs typeface="msmincho" charset="0"/>
              </a:rPr>
              <a:t>owl:sameAs</a:t>
            </a:r>
            <a:r>
              <a:rPr lang="en-US" sz="1600" b="1" dirty="0">
                <a:solidFill>
                  <a:srgbClr val="C00000"/>
                </a:solidFill>
                <a:latin typeface="Courier New" charset="0"/>
                <a:ea typeface="msmincho" charset="0"/>
                <a:cs typeface="msmincho" charset="0"/>
              </a:rPr>
              <a:t> &lt;http://</a:t>
            </a:r>
            <a:r>
              <a:rPr lang="en-US" sz="1600" b="1" dirty="0" err="1">
                <a:solidFill>
                  <a:srgbClr val="C00000"/>
                </a:solidFill>
                <a:latin typeface="Courier New" charset="0"/>
                <a:ea typeface="msmincho" charset="0"/>
                <a:cs typeface="msmincho" charset="0"/>
              </a:rPr>
              <a:t>sws.geonames.org</a:t>
            </a:r>
            <a:r>
              <a:rPr lang="en-US" sz="1600" b="1" dirty="0">
                <a:solidFill>
                  <a:srgbClr val="C00000"/>
                </a:solidFill>
                <a:latin typeface="Courier New" charset="0"/>
                <a:ea typeface="msmincho" charset="0"/>
                <a:cs typeface="msmincho" charset="0"/>
              </a:rPr>
              <a:t>/2759793&gt;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Courier New" charset="0"/>
                <a:ea typeface="msmincho" charset="0"/>
                <a:cs typeface="msmincho" charset="0"/>
              </a:rPr>
              <a:t>  ...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51916" y="4130005"/>
            <a:ext cx="8064500" cy="1819275"/>
          </a:xfrm>
          <a:prstGeom prst="rect">
            <a:avLst/>
          </a:prstGeom>
          <a:solidFill>
            <a:srgbClr val="E6E6FF"/>
          </a:solidFill>
          <a:ln w="12600">
            <a:noFill/>
            <a:miter lim="800000"/>
            <a:headEnd/>
            <a:tailEnd/>
          </a:ln>
          <a:effectLst>
            <a:outerShdw blurRad="63500" dist="101823" dir="2700000" algn="ctr" rotWithShape="0">
              <a:srgbClr val="C0C0C0"/>
            </a:outerShdw>
          </a:effectLst>
        </p:spPr>
        <p:txBody>
          <a:bodyPr lIns="90000" tIns="46800" rIns="90000" bIns="46800">
            <a:spAutoFit/>
          </a:bodyPr>
          <a:lstStyle/>
          <a:p>
            <a:pPr hangingPunct="0">
              <a:lnSpc>
                <a:spcPct val="94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C00000"/>
                </a:solidFill>
                <a:latin typeface="Courier New" charset="0"/>
                <a:cs typeface="msmincho" charset="0"/>
              </a:rPr>
              <a:t>&lt;http://sws.geonames.org/2759793&gt;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</a:t>
            </a:r>
            <a:r>
              <a:rPr sz="1600" b="1" noProof="1">
                <a:solidFill>
                  <a:srgbClr val="002060"/>
                </a:solidFill>
                <a:latin typeface="Courier New" charset="0"/>
                <a:cs typeface="msmincho" charset="0"/>
              </a:rPr>
              <a:t>owl:sameAs &lt;http://dbpedia.org/resource/Amsterdam&gt;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b="1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</a:t>
            </a:r>
            <a:r>
              <a:rPr sz="1600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wgs84_pos:lat "52.3666667"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wgs84_pos:long "4.8833333";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 geo:inCountry &lt;http://www.geonames.org/countries/#NL&gt; ;</a:t>
            </a:r>
          </a:p>
          <a:p>
            <a:pPr hangingPunct="0">
              <a:lnSpc>
                <a:spcPct val="122000"/>
              </a:lnSpc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717550" algn="l"/>
                <a:tab pos="1436688" algn="l"/>
                <a:tab pos="2155825" algn="l"/>
                <a:tab pos="2874963" algn="l"/>
                <a:tab pos="3594100" algn="l"/>
                <a:tab pos="4313238" algn="l"/>
                <a:tab pos="5032375" algn="l"/>
                <a:tab pos="5751513" algn="l"/>
                <a:tab pos="6470650" algn="l"/>
                <a:tab pos="7189788" algn="l"/>
                <a:tab pos="7908925" algn="l"/>
                <a:tab pos="8628063" algn="l"/>
                <a:tab pos="9347200" algn="l"/>
                <a:tab pos="10066338" algn="l"/>
                <a:tab pos="10785475" algn="l"/>
              </a:tabLst>
              <a:defRPr/>
            </a:pPr>
            <a:r>
              <a:rPr sz="1600" noProof="1">
                <a:solidFill>
                  <a:srgbClr val="000000"/>
                </a:solidFill>
                <a:latin typeface="Courier New" charset="0"/>
                <a:cs typeface="msmincho" charset="0"/>
              </a:rPr>
              <a:t> ...</a:t>
            </a:r>
          </a:p>
        </p:txBody>
      </p:sp>
      <p:cxnSp>
        <p:nvCxnSpPr>
          <p:cNvPr id="58374" name="Shape 8"/>
          <p:cNvCxnSpPr>
            <a:cxnSpLocks noChangeShapeType="1"/>
          </p:cNvCxnSpPr>
          <p:nvPr/>
        </p:nvCxnSpPr>
        <p:spPr bwMode="auto">
          <a:xfrm rot="5400000">
            <a:off x="-207267" y="3023542"/>
            <a:ext cx="1584325" cy="666750"/>
          </a:xfrm>
          <a:prstGeom prst="bentConnector3">
            <a:avLst>
              <a:gd name="adj1" fmla="val 1097"/>
            </a:avLst>
          </a:prstGeom>
          <a:noFill/>
          <a:ln w="34925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8375" name="Shape 10"/>
          <p:cNvCxnSpPr>
            <a:cxnSpLocks noChangeShapeType="1"/>
          </p:cNvCxnSpPr>
          <p:nvPr/>
        </p:nvCxnSpPr>
        <p:spPr bwMode="auto">
          <a:xfrm rot="16200000" flipV="1">
            <a:off x="4937286" y="2703674"/>
            <a:ext cx="2572048" cy="1142380"/>
          </a:xfrm>
          <a:prstGeom prst="bentConnector3">
            <a:avLst>
              <a:gd name="adj1" fmla="val 99871"/>
            </a:avLst>
          </a:prstGeom>
          <a:noFill/>
          <a:ln w="38100">
            <a:solidFill>
              <a:srgbClr val="00206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8376" name="5 - Θέση αριθμού διαφάνειας"/>
          <p:cNvSpPr>
            <a:spLocks/>
          </p:cNvSpPr>
          <p:nvPr/>
        </p:nvSpPr>
        <p:spPr bwMode="auto"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noFill/>
          <a:ln w="190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fld id="{8E23B151-6A1D-CD4B-B5A3-1714F53A9425}" type="slidenum">
              <a:rPr lang="el-GR">
                <a:solidFill>
                  <a:schemeClr val="bg1"/>
                </a:solidFill>
              </a:rPr>
              <a:pPr algn="ctr"/>
              <a:t>65</a:t>
            </a:fld>
            <a:endParaRPr lang="el-GR">
              <a:solidFill>
                <a:schemeClr val="bg1"/>
              </a:solidFill>
            </a:endParaRPr>
          </a:p>
        </p:txBody>
      </p:sp>
      <p:sp>
        <p:nvSpPr>
          <p:cNvPr id="13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10AFE22-F708-B24C-A5AE-E8B6C91B0853}" type="slidenum">
              <a:rPr lang="el-GR" altLang="en-US" sz="1800">
                <a:solidFill>
                  <a:schemeClr val="bg1"/>
                </a:solidFill>
              </a:rPr>
              <a:pPr eaLnBrk="1" hangingPunct="1"/>
              <a:t>66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7812088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The 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Linked Data Cloud (2007)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94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The 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Linked Data Cloud (2014)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41987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E7E98B-EE6A-F942-9C16-C9D2ADCE61A3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67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Linked Open Data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6525344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dirty="0">
                <a:hlinkClick r:id="rId2"/>
              </a:rPr>
              <a:t>http://lod-cloud.net</a:t>
            </a:r>
            <a:r>
              <a:rPr lang="en-US" sz="1600" dirty="0" smtClean="0">
                <a:hlinkClick r:id="rId2"/>
              </a:rPr>
              <a:t>/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1" y="1187280"/>
            <a:ext cx="8044960" cy="5266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AutoShap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543800" cy="2593975"/>
          </a:xfrm>
        </p:spPr>
        <p:txBody>
          <a:bodyPr/>
          <a:lstStyle/>
          <a:p>
            <a:pPr eaLnBrk="1" fontAlgn="auto" hangingPunct="1">
              <a:spcBef>
                <a:spcPct val="60000"/>
              </a:spcBef>
              <a:spcAft>
                <a:spcPts val="0"/>
              </a:spcAft>
              <a:defRPr/>
            </a:pP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r>
              <a:rPr lang="en-US" sz="3600" dirty="0" smtClean="0">
                <a:latin typeface="Arial" charset="0"/>
                <a:ea typeface="+mj-ea"/>
                <a:cs typeface="+mj-cs"/>
              </a:rPr>
              <a:t/>
            </a:r>
            <a:br>
              <a:rPr lang="en-US" sz="3600" dirty="0" smtClean="0">
                <a:latin typeface="Arial" charset="0"/>
                <a:ea typeface="+mj-ea"/>
                <a:cs typeface="+mj-cs"/>
              </a:rPr>
            </a:br>
            <a:endParaRPr lang="el-GR" sz="3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3568" y="4725144"/>
            <a:ext cx="6911975" cy="1066800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Font typeface="Wingdings" charset="0"/>
              <a:buNone/>
              <a:defRPr/>
            </a:pPr>
            <a:r>
              <a:rPr lang="en-US" sz="4800" b="1" i="1" dirty="0" smtClean="0">
                <a:solidFill>
                  <a:srgbClr val="004080"/>
                </a:solidFill>
                <a:latin typeface="Arial" charset="0"/>
                <a:ea typeface="+mn-ea"/>
                <a:cs typeface="+mn-cs"/>
              </a:rPr>
              <a:t>Applications</a:t>
            </a:r>
            <a:endParaRPr lang="el-GR" sz="4800" b="1" i="1" dirty="0">
              <a:solidFill>
                <a:srgbClr val="00408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AutoShape 2"/>
          <p:cNvSpPr txBox="1">
            <a:spLocks noChangeArrowheads="1"/>
          </p:cNvSpPr>
          <p:nvPr/>
        </p:nvSpPr>
        <p:spPr>
          <a:xfrm>
            <a:off x="684213" y="5300663"/>
            <a:ext cx="7543800" cy="1368425"/>
          </a:xfrm>
          <a:prstGeom prst="rect">
            <a:avLst/>
          </a:prstGeom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6600" kern="1200" spc="-100">
                <a:ln>
                  <a:noFill/>
                </a:ln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Cambria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endParaRPr lang="el-GR" sz="2200" dirty="0">
              <a:latin typeface="Arial" charset="0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61867-CFF9-D14C-B3C1-C0A13AB46BE9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955" y="1353716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905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Semantic Web Applications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786688" cy="48006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E-Commerce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 err="1">
                <a:latin typeface="Arial" charset="0"/>
                <a:ea typeface="ＭＳ Ｐゴシック" charset="-128"/>
              </a:rPr>
              <a:t>GoodRelations</a:t>
            </a:r>
            <a:r>
              <a:rPr lang="en-US" altLang="en-US" dirty="0">
                <a:latin typeface="Arial" charset="0"/>
                <a:ea typeface="ＭＳ Ｐゴシック" charset="-128"/>
              </a:rPr>
              <a:t> Ontology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News sites and agencies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BBC Music, BBC Sports, …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  <a:hlinkClick r:id="rId3"/>
              </a:rPr>
              <a:t>www.bbc.co.uk/music</a:t>
            </a:r>
            <a:r>
              <a:rPr lang="en-US" altLang="en-US" dirty="0">
                <a:latin typeface="Arial" charset="0"/>
                <a:ea typeface="ＭＳ Ｐゴシック" charset="-128"/>
              </a:rPr>
              <a:t>,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4"/>
              </a:rPr>
              <a:t>http://www.bbc.co.uk/worldcup/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,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5"/>
              </a:rPr>
              <a:t>http://www.bbc.co.uk/sport/0/olympics/2012/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New York Times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Thomson Reuters (</a:t>
            </a:r>
            <a:r>
              <a:rPr lang="en-US" altLang="en-US" dirty="0" err="1">
                <a:latin typeface="Arial" charset="0"/>
                <a:ea typeface="ＭＳ Ｐゴシック" charset="-128"/>
              </a:rPr>
              <a:t>OpenCalais</a:t>
            </a:r>
            <a:r>
              <a:rPr lang="en-US" altLang="en-US" dirty="0">
                <a:latin typeface="Arial" charset="0"/>
                <a:ea typeface="ＭＳ Ｐゴシック" charset="-128"/>
              </a:rPr>
              <a:t>)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6"/>
              </a:rPr>
              <a:t>http://viewer.opencalais.com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Government data sites</a:t>
            </a:r>
          </a:p>
          <a:p>
            <a:pPr lvl="1" eaLnBrk="1" hangingPunct="1">
              <a:buClr>
                <a:srgbClr val="675E47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7"/>
              </a:rPr>
              <a:t>http://data.gov.uk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,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8"/>
              </a:rPr>
              <a:t>http://data.worldbank.org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(world bank site),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9"/>
              </a:rPr>
              <a:t>http://ec.europa.eu/eurostat/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en-US" dirty="0">
                <a:latin typeface="Arial" charset="0"/>
                <a:ea typeface="ＭＳ Ｐゴシック" charset="-128"/>
              </a:rPr>
              <a:t>(</a:t>
            </a:r>
            <a:r>
              <a:rPr lang="en-US" altLang="en-US" dirty="0" err="1">
                <a:latin typeface="Arial" charset="0"/>
                <a:ea typeface="ＭＳ Ｐゴシック" charset="-128"/>
              </a:rPr>
              <a:t>OpenCalais</a:t>
            </a:r>
            <a:r>
              <a:rPr lang="en-US" altLang="en-US" dirty="0">
                <a:latin typeface="Arial" charset="0"/>
                <a:ea typeface="ＭＳ Ｐゴシック" charset="-128"/>
              </a:rPr>
              <a:t>)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b="1" dirty="0">
                <a:solidFill>
                  <a:schemeClr val="tx2"/>
                </a:solidFill>
                <a:latin typeface="Arial" charset="0"/>
                <a:ea typeface="ＭＳ Ｐゴシック" charset="-128"/>
              </a:rPr>
              <a:t>Semantic Search Engines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10"/>
              </a:rPr>
              <a:t>http://www.schema.org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(Google, Yahoo, Microsoft)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31747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D27954-05D5-1A4B-B4FE-8015F1CD9923}" type="slidenum">
              <a:rPr lang="el-GR" altLang="en-US" sz="1800">
                <a:solidFill>
                  <a:schemeClr val="bg1"/>
                </a:solidFill>
              </a:rPr>
              <a:pPr eaLnBrk="1" hangingPunct="1"/>
              <a:t>69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7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Today’s Web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>
                <a:latin typeface="Arial" charset="0"/>
              </a:rPr>
              <a:t>Most of today’s Web content is suitable for </a:t>
            </a:r>
            <a:r>
              <a:rPr lang="en-GB" b="1" dirty="0">
                <a:solidFill>
                  <a:schemeClr val="tx2"/>
                </a:solidFill>
                <a:latin typeface="Arial" charset="0"/>
              </a:rPr>
              <a:t>human consumption</a:t>
            </a:r>
            <a:r>
              <a:rPr lang="en-US" dirty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eaLnBrk="1" hangingPunct="1">
              <a:buClr>
                <a:schemeClr val="tx2"/>
              </a:buClr>
            </a:pPr>
            <a:r>
              <a:rPr lang="en-US" dirty="0">
                <a:latin typeface="Arial" charset="0"/>
                <a:sym typeface="Symbol" charset="0"/>
              </a:rPr>
              <a:t>T</a:t>
            </a:r>
            <a:r>
              <a:rPr lang="el-GR" dirty="0">
                <a:latin typeface="Arial" charset="0"/>
                <a:sym typeface="Symbol" charset="0"/>
              </a:rPr>
              <a:t>he meaning of Web content is not machine-accessible</a:t>
            </a:r>
            <a:r>
              <a:rPr lang="en-US" dirty="0">
                <a:latin typeface="Arial" charset="0"/>
                <a:sym typeface="Symbol" charset="0"/>
              </a:rPr>
              <a:t>: </a:t>
            </a:r>
            <a:r>
              <a:rPr lang="en-US" b="1" dirty="0">
                <a:solidFill>
                  <a:schemeClr val="tx2"/>
                </a:solidFill>
                <a:latin typeface="Arial" charset="0"/>
                <a:sym typeface="Symbol" charset="0"/>
              </a:rPr>
              <a:t>lack of semantics</a:t>
            </a:r>
            <a:r>
              <a:rPr lang="el-GR" b="1" dirty="0">
                <a:solidFill>
                  <a:schemeClr val="tx2"/>
                </a:solidFill>
                <a:latin typeface="Arial" charset="0"/>
                <a:sym typeface="Symbol" charset="0"/>
              </a:rPr>
              <a:t> </a:t>
            </a:r>
            <a:endParaRPr lang="en-US" b="1" dirty="0">
              <a:solidFill>
                <a:schemeClr val="tx2"/>
              </a:solidFill>
              <a:latin typeface="Arial" charset="0"/>
              <a:sym typeface="Symbol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GB" dirty="0">
                <a:latin typeface="Arial" charset="0"/>
                <a:sym typeface="Symbol" charset="0"/>
              </a:rPr>
              <a:t>It is simply difficult to distinguish the meaning </a:t>
            </a:r>
            <a:r>
              <a:rPr lang="en-US" dirty="0">
                <a:latin typeface="Arial" charset="0"/>
                <a:sym typeface="Symbol" charset="0"/>
              </a:rPr>
              <a:t>between:</a:t>
            </a:r>
            <a:endParaRPr lang="en-US" i="1" dirty="0">
              <a:latin typeface="Arial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i="1" dirty="0">
                <a:latin typeface="Arial" charset="0"/>
                <a:sym typeface="Symbol" charset="0"/>
              </a:rPr>
              <a:t>		</a:t>
            </a:r>
            <a:r>
              <a:rPr lang="en-GB" b="1" i="1" dirty="0">
                <a:solidFill>
                  <a:srgbClr val="008000"/>
                </a:solidFill>
                <a:latin typeface="Arial" charset="0"/>
                <a:sym typeface="Symbol" charset="0"/>
              </a:rPr>
              <a:t>Islington</a:t>
            </a:r>
            <a:r>
              <a:rPr lang="en-GB" i="1" dirty="0">
                <a:latin typeface="Arial" charset="0"/>
                <a:sym typeface="Symbol" charset="0"/>
              </a:rPr>
              <a:t> </a:t>
            </a:r>
            <a:r>
              <a:rPr lang="en-GB" dirty="0">
                <a:latin typeface="Arial" charset="0"/>
                <a:sym typeface="Symbol" charset="0"/>
              </a:rPr>
              <a:t>– a district in London</a:t>
            </a:r>
          </a:p>
          <a:p>
            <a:pPr eaLnBrk="1" hangingPunct="1">
              <a:buFont typeface="Wingdings" charset="0"/>
              <a:buNone/>
            </a:pPr>
            <a:r>
              <a:rPr lang="en-GB" dirty="0">
                <a:latin typeface="Arial" charset="0"/>
                <a:sym typeface="Symbol" charset="0"/>
              </a:rPr>
              <a:t>		</a:t>
            </a:r>
            <a:r>
              <a:rPr lang="en-GB" b="1" i="1" dirty="0">
                <a:solidFill>
                  <a:srgbClr val="008000"/>
                </a:solidFill>
                <a:latin typeface="Arial" charset="0"/>
                <a:sym typeface="Symbol" charset="0"/>
              </a:rPr>
              <a:t>The</a:t>
            </a:r>
            <a:r>
              <a:rPr lang="en-GB" b="1" dirty="0">
                <a:solidFill>
                  <a:srgbClr val="008000"/>
                </a:solidFill>
                <a:latin typeface="Arial" charset="0"/>
                <a:sym typeface="Symbol" charset="0"/>
              </a:rPr>
              <a:t> </a:t>
            </a:r>
            <a:r>
              <a:rPr lang="en-US" b="1" i="1" dirty="0">
                <a:solidFill>
                  <a:srgbClr val="008000"/>
                </a:solidFill>
                <a:latin typeface="Arial" charset="0"/>
                <a:sym typeface="Symbol" charset="0"/>
              </a:rPr>
              <a:t>Islington </a:t>
            </a:r>
            <a:r>
              <a:rPr lang="en-US" i="1" dirty="0">
                <a:latin typeface="Arial" charset="0"/>
                <a:sym typeface="Symbol" charset="0"/>
              </a:rPr>
              <a:t>– </a:t>
            </a:r>
            <a:r>
              <a:rPr lang="en-US" dirty="0">
                <a:latin typeface="Arial" charset="0"/>
                <a:sym typeface="Symbol" charset="0"/>
              </a:rPr>
              <a:t>a music club in London</a:t>
            </a:r>
          </a:p>
          <a:p>
            <a:pPr eaLnBrk="1" hangingPunct="1">
              <a:buFont typeface="Arial" charset="0"/>
              <a:buNone/>
            </a:pPr>
            <a:r>
              <a:rPr lang="en-GB" dirty="0">
                <a:latin typeface="Arial" charset="0"/>
                <a:sym typeface="Symbol" charset="0"/>
              </a:rPr>
              <a:t>		</a:t>
            </a:r>
            <a:r>
              <a:rPr lang="en-US" b="1" i="1" dirty="0">
                <a:solidFill>
                  <a:srgbClr val="008000"/>
                </a:solidFill>
                <a:latin typeface="Arial" charset="0"/>
                <a:sym typeface="Symbol" charset="0"/>
              </a:rPr>
              <a:t>Islington High Street </a:t>
            </a:r>
            <a:r>
              <a:rPr lang="en-US" i="1" dirty="0">
                <a:latin typeface="Arial" charset="0"/>
                <a:sym typeface="Symbol" charset="0"/>
              </a:rPr>
              <a:t>– a street in London</a:t>
            </a:r>
          </a:p>
          <a:p>
            <a:pPr eaLnBrk="1" hangingPunct="1">
              <a:buFont typeface="Arial" charset="0"/>
              <a:buNone/>
            </a:pPr>
            <a:r>
              <a:rPr lang="en-GB" dirty="0">
                <a:latin typeface="Arial" charset="0"/>
                <a:sym typeface="Symbol" charset="0"/>
              </a:rPr>
              <a:t>		</a:t>
            </a:r>
            <a:r>
              <a:rPr lang="en-US" b="1" i="1" dirty="0">
                <a:solidFill>
                  <a:srgbClr val="008000"/>
                </a:solidFill>
                <a:latin typeface="Arial" charset="0"/>
                <a:sym typeface="Symbol" charset="0"/>
              </a:rPr>
              <a:t>Islington </a:t>
            </a:r>
            <a:r>
              <a:rPr lang="en-GB" dirty="0">
                <a:latin typeface="Arial" charset="0"/>
                <a:sym typeface="Symbol" charset="0"/>
              </a:rPr>
              <a:t>– </a:t>
            </a:r>
            <a:r>
              <a:rPr lang="en-US" dirty="0">
                <a:latin typeface="Arial" charset="0"/>
                <a:sym typeface="Symbol" charset="0"/>
              </a:rPr>
              <a:t>the council</a:t>
            </a:r>
            <a:endParaRPr lang="en-US" i="1" dirty="0">
              <a:latin typeface="Arial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l-GR" sz="2400" dirty="0">
              <a:latin typeface="Arial" charset="0"/>
            </a:endParaRPr>
          </a:p>
        </p:txBody>
      </p:sp>
      <p:sp>
        <p:nvSpPr>
          <p:cNvPr id="1945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A813B9-039B-F44C-B117-9E6F148B4E2B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7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004080"/>
                </a:solidFill>
                <a:latin typeface="Arial" charset="0"/>
              </a:rPr>
              <a:t>GoodRelations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OWL ontology for e-commerce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Its </a:t>
            </a:r>
            <a:r>
              <a:rPr lang="en-US" dirty="0" err="1" smtClean="0">
                <a:solidFill>
                  <a:srgbClr val="2F2B20"/>
                </a:solidFill>
                <a:latin typeface="Arial" charset="0"/>
              </a:rPr>
              <a:t>RDFa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 syntax allows e-commerce information to be embedded in web sites.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Benefits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improves search</a:t>
            </a:r>
          </a:p>
          <a:p>
            <a:pPr lvl="2" eaLnBrk="1" hangingPunct="1">
              <a:buClr>
                <a:srgbClr val="9CBEBD"/>
              </a:buClr>
              <a:defRPr/>
            </a:pPr>
            <a:r>
              <a:rPr lang="en-US" dirty="0">
                <a:solidFill>
                  <a:srgbClr val="2F2B20"/>
                </a:solidFill>
                <a:latin typeface="Arial" charset="0"/>
              </a:rPr>
              <a:t>e.g. 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more specific queries, more precise answers</a:t>
            </a:r>
            <a:endParaRPr lang="en-US" dirty="0" smtClean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improves visibility of offers in modern search engines (e.g. Google, Yahoo) and recommender systems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latin typeface="Arial" charset="0"/>
              </a:rPr>
              <a:t>allows expression of commercial and functional details of e-commerce transactions</a:t>
            </a:r>
          </a:p>
          <a:p>
            <a:pPr lvl="2" eaLnBrk="1" hangingPunct="1">
              <a:buClr>
                <a:schemeClr val="accent2"/>
              </a:buClr>
              <a:defRPr/>
            </a:pPr>
            <a:r>
              <a:rPr lang="en-US" dirty="0" smtClean="0">
                <a:latin typeface="Arial" charset="0"/>
              </a:rPr>
              <a:t>e.g. eligible countries, payment and delivery options, discounts</a:t>
            </a:r>
          </a:p>
          <a:p>
            <a:pPr eaLnBrk="1" hangingPunct="1">
              <a:buClr>
                <a:srgbClr val="675E47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An example of success: </a:t>
            </a:r>
            <a:r>
              <a:rPr lang="en-US" b="1" dirty="0" smtClean="0">
                <a:solidFill>
                  <a:srgbClr val="675E47"/>
                </a:solidFill>
                <a:latin typeface="Arial" charset="0"/>
              </a:rPr>
              <a:t>BestBuy 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(</a:t>
            </a:r>
            <a:r>
              <a:rPr lang="en-US" dirty="0" smtClean="0">
                <a:latin typeface="Arial" charset="0"/>
                <a:hlinkClick r:id="rId3"/>
              </a:rPr>
              <a:t>www.bestbuy.com</a:t>
            </a:r>
            <a:r>
              <a:rPr lang="en-US" dirty="0" smtClean="0">
                <a:latin typeface="Arial" charset="0"/>
              </a:rPr>
              <a:t>)</a:t>
            </a:r>
            <a:endParaRPr lang="en-US" b="1" dirty="0">
              <a:solidFill>
                <a:srgbClr val="675E47"/>
              </a:solidFill>
              <a:latin typeface="Arial" charset="0"/>
            </a:endParaRP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30% increase in search traffic</a:t>
            </a: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marL="411163" lvl="1" indent="0" eaLnBrk="1" hangingPunct="1">
              <a:buClr>
                <a:schemeClr val="tx2"/>
              </a:buClr>
              <a:buFont typeface="Arial" charset="0"/>
              <a:buNone/>
              <a:defRPr/>
            </a:pPr>
            <a:endParaRPr lang="en-US" dirty="0" smtClean="0">
              <a:solidFill>
                <a:srgbClr val="2F2B2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endParaRPr lang="el-GR" sz="2400" dirty="0">
              <a:latin typeface="Arial" charset="0"/>
            </a:endParaRPr>
          </a:p>
        </p:txBody>
      </p:sp>
      <p:sp>
        <p:nvSpPr>
          <p:cNvPr id="3379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6922748-BFC7-CF43-8400-8F9A2B48CAB0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70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The BBC Music Site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7643813" cy="525780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b="1">
                <a:solidFill>
                  <a:schemeClr val="tx2"/>
                </a:solidFill>
                <a:latin typeface="Arial" charset="0"/>
                <a:ea typeface="ＭＳ Ｐゴシック" charset="-128"/>
              </a:rPr>
              <a:t>BBC Music Beta project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A BBC effort to build semantically annotated web pages for singers (</a:t>
            </a:r>
            <a:r>
              <a:rPr lang="en-US" altLang="en-US">
                <a:latin typeface="Arial" charset="0"/>
                <a:ea typeface="ＭＳ Ｐゴシック" charset="-128"/>
                <a:hlinkClick r:id="rId3"/>
              </a:rPr>
              <a:t>www.bbc.co.uk/music</a:t>
            </a:r>
            <a:r>
              <a:rPr lang="en-US" altLang="en-US">
                <a:latin typeface="Arial" charset="0"/>
                <a:ea typeface="ＭＳ Ｐゴシック" charset="-128"/>
              </a:rPr>
              <a:t>)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pulling information from external sites</a:t>
            </a:r>
          </a:p>
          <a:p>
            <a:pPr lvl="2" eaLnBrk="1" hangingPunct="1">
              <a:buClr>
                <a:srgbClr val="9CBEBD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e.g. Wikipedia, MusicBrainz</a:t>
            </a:r>
            <a:endParaRPr lang="en-US" altLang="en-US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mapping this information to its own data schema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latin typeface="Arial" charset="0"/>
                <a:ea typeface="ＭＳ Ｐゴシック" charset="-128"/>
              </a:rPr>
              <a:t>based on RDF!</a:t>
            </a:r>
          </a:p>
          <a:p>
            <a:pPr eaLnBrk="1" hangingPunct="1">
              <a:buClr>
                <a:srgbClr val="675E47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“</a:t>
            </a:r>
            <a:r>
              <a:rPr lang="en-US" altLang="ja-JP" i="1">
                <a:solidFill>
                  <a:srgbClr val="56721F"/>
                </a:solidFill>
                <a:latin typeface="Arial" charset="0"/>
                <a:ea typeface="ＭＳ Ｐゴシック" charset="-128"/>
              </a:rPr>
              <a:t>Part of a general BBC movement to publish data that may be used in a more dynamic way across the web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”</a:t>
            </a:r>
            <a:endParaRPr lang="en-US" altLang="ja-JP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rgbClr val="675E47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Other similar BBC efforts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programme information (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  <a:hlinkClick r:id="rId4"/>
              </a:rPr>
              <a:t>www.bbc.co.uk/programmes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URIs for programmes, BBC’s  programme ontology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the BBC World Cup 2010 web site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the BBC Olympics 2012 web site</a:t>
            </a:r>
          </a:p>
          <a:p>
            <a:pPr lvl="1" eaLnBrk="1" hangingPunct="1">
              <a:buClr>
                <a:srgbClr val="A9A57C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rgbClr val="675E47"/>
              </a:buClr>
              <a:buFont typeface="Arial" charset="0"/>
              <a:buNone/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tx2"/>
              </a:buClr>
              <a:buFont typeface="Arial" charset="0"/>
              <a:buNone/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3481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176FF33-E06B-8349-BD74-8BA2A10A9459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71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0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The BBC Music Site (cont’d)</a:t>
            </a:r>
            <a:endParaRPr lang="el-GR" altLang="en-US" sz="3600" dirty="0">
              <a:solidFill>
                <a:srgbClr val="00408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5842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8FA1D4-5D22-C741-B39B-3B4B3C1A32AB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72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35843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35844" name="Picture 3" descr="ec1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93788"/>
            <a:ext cx="7488238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7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solidFill>
                  <a:srgbClr val="004080"/>
                </a:solidFill>
                <a:latin typeface="Arial" charset="0"/>
                <a:ea typeface="ＭＳ Ｐゴシック" charset="-128"/>
              </a:rPr>
              <a:t>The BBC Music Site (cont’d)</a:t>
            </a:r>
            <a:endParaRPr lang="el-GR" altLang="en-US" sz="3600" dirty="0">
              <a:solidFill>
                <a:srgbClr val="00408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6866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39EF210-E17E-AD4B-97A2-C72F0DC70D73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73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3686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grpSp>
        <p:nvGrpSpPr>
          <p:cNvPr id="36868" name="Group 9"/>
          <p:cNvGrpSpPr>
            <a:grpSpLocks/>
          </p:cNvGrpSpPr>
          <p:nvPr/>
        </p:nvGrpSpPr>
        <p:grpSpPr bwMode="auto">
          <a:xfrm>
            <a:off x="179388" y="1268413"/>
            <a:ext cx="7705725" cy="5400675"/>
            <a:chOff x="174213" y="1736277"/>
            <a:chExt cx="7948466" cy="5882029"/>
          </a:xfrm>
        </p:grpSpPr>
        <p:pic>
          <p:nvPicPr>
            <p:cNvPr id="36871" name="Picture 3" descr="ec1.png">
              <a:hlinkClick r:id="rId3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83" y="1736277"/>
              <a:ext cx="7799896" cy="588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onnector 10"/>
            <p:cNvSpPr/>
            <p:nvPr/>
          </p:nvSpPr>
          <p:spPr bwMode="auto">
            <a:xfrm>
              <a:off x="247900" y="4343596"/>
              <a:ext cx="1950273" cy="293929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/>
            <a:lstStyle/>
            <a:p>
              <a:pPr algn="ctr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2" name="Connector 11"/>
            <p:cNvSpPr/>
            <p:nvPr/>
          </p:nvSpPr>
          <p:spPr bwMode="auto">
            <a:xfrm>
              <a:off x="174213" y="5126829"/>
              <a:ext cx="1950272" cy="373462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/>
            <a:lstStyle/>
            <a:p>
              <a:pPr algn="ctr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  <p:sp>
          <p:nvSpPr>
            <p:cNvPr id="13" name="Connector 12"/>
            <p:cNvSpPr/>
            <p:nvPr/>
          </p:nvSpPr>
          <p:spPr bwMode="auto">
            <a:xfrm>
              <a:off x="174213" y="5517581"/>
              <a:ext cx="4976388" cy="532529"/>
            </a:xfrm>
            <a:prstGeom prst="flowChartConnector">
              <a:avLst/>
            </a:prstGeom>
            <a:noFill/>
            <a:ln w="50800" cap="flat" cmpd="sng" algn="ctr">
              <a:solidFill>
                <a:srgbClr val="800000">
                  <a:alpha val="58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70875" tIns="35438" rIns="70875" bIns="35438"/>
            <a:lstStyle/>
            <a:p>
              <a:pPr algn="ctr" hangingPunct="0">
                <a:lnSpc>
                  <a:spcPct val="87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endParaRPr>
            </a:p>
          </p:txBody>
        </p:sp>
      </p:grpSp>
      <p:sp>
        <p:nvSpPr>
          <p:cNvPr id="14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33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Government data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620000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Publishing government data sources is a crucial step towards transparency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rgbClr val="675E47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Semantic Web is a key technology for this</a:t>
            </a: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rgbClr val="675E47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http://data.gov.uk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250,000 datasets from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250 government agencies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e.g. economic indicators, health-service statistics, environmental data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Much of this data follows the Linked Data Initiative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RDF, URIs, ontologies, links to other datasets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Third-party applications on top of this data</a:t>
            </a:r>
          </a:p>
          <a:p>
            <a:pPr lvl="2" eaLnBrk="1" hangingPunct="1">
              <a:buClr>
                <a:srgbClr val="9CBEBD"/>
              </a:buClr>
            </a:pPr>
            <a:r>
              <a:rPr lang="en-US" altLang="en-US" dirty="0">
                <a:latin typeface="Arial" charset="0"/>
                <a:ea typeface="ＭＳ Ｐゴシック" charset="-128"/>
              </a:rPr>
              <a:t>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e.g.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4"/>
              </a:rPr>
              <a:t>http://www.wheredidmytaxgo.co.uk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rgbClr val="9CBEBD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3789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26F62C-734A-6B4C-8AD1-E532F9452ED0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74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9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Similar Efforts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31150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Government sites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Canada, Ireland, Norway, Australia, New Zealand, US states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Citizen initiatives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e.g. in France, Italy, Denmark, Austria, Germany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Inter-governmental agencies 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World Bank (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http://data.worldbank.org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EC site for European tendering procedures                            (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  <a:hlinkClick r:id="rId4"/>
              </a:rPr>
              <a:t>http://ted.europa.eu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Eurostat (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  <a:hlinkClick r:id="rId5"/>
              </a:rPr>
              <a:t>http://ec.europa.eu/eurostat/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)   </a:t>
            </a:r>
          </a:p>
          <a:p>
            <a:pPr lvl="1" eaLnBrk="1" hangingPunct="1">
              <a:buClr>
                <a:schemeClr val="tx2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rgbClr val="9CBEBD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3891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7C34BCB-EB2F-3741-B3C2-395450A218F3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75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6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New York Times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31150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Index of subjects covered maintained by NY Times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30,000 subject headings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Every article (since 1851!) tagged with subject headings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Tags are being used to 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provide news-alerting services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automate the editorial process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build topic pages</a:t>
            </a:r>
          </a:p>
          <a:p>
            <a:pPr eaLnBrk="1" hangingPunct="1">
              <a:buClr>
                <a:srgbClr val="675E47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In 2009, they started using the Semantic Web formats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headings in RDF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terms linked to the LOD Cloud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DBPedia, FreeBase, GeoNames, etc.</a:t>
            </a:r>
          </a:p>
          <a:p>
            <a:pPr lvl="2" eaLnBrk="1" hangingPunct="1">
              <a:buClr>
                <a:schemeClr val="accent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helps to provide geographic information for articles, align with other data sources of the newspaper</a:t>
            </a:r>
          </a:p>
          <a:p>
            <a:pPr lvl="1" eaLnBrk="1" hangingPunct="1">
              <a:buClr>
                <a:schemeClr val="tx2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rgbClr val="9CBEBD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3993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CEF4B6F-0501-2045-B365-8E29A065D036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76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004080"/>
                </a:solidFill>
                <a:latin typeface="Arial" charset="0"/>
              </a:rPr>
              <a:t>OpenCalais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337550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Motivated by the observation of Thompson Reuters that</a:t>
            </a:r>
          </a:p>
          <a:p>
            <a:pPr marL="114300" indent="0" eaLnBrk="1" hangingPunct="1">
              <a:buClr>
                <a:schemeClr val="tx2"/>
              </a:buClr>
              <a:buFont typeface="Arial" charset="0"/>
              <a:buNone/>
              <a:defRPr/>
            </a:pPr>
            <a:r>
              <a:rPr lang="en-US" b="1" i="1" dirty="0" smtClean="0">
                <a:solidFill>
                  <a:srgbClr val="56721F"/>
                </a:solidFill>
                <a:latin typeface="Arial" charset="0"/>
              </a:rPr>
              <a:t>  </a:t>
            </a:r>
            <a:r>
              <a:rPr lang="en-US" b="1" i="1" dirty="0" smtClean="0">
                <a:solidFill>
                  <a:schemeClr val="tx2"/>
                </a:solidFill>
                <a:latin typeface="Arial" charset="0"/>
              </a:rPr>
              <a:t>many of the consumers of their news items are computers</a:t>
            </a:r>
          </a:p>
          <a:p>
            <a:pPr eaLnBrk="1" hangingPunct="1">
              <a:buClr>
                <a:schemeClr val="tx2"/>
              </a:buClr>
              <a:defRPr/>
            </a:pPr>
            <a:r>
              <a:rPr lang="en-US" dirty="0" err="1" smtClean="0">
                <a:solidFill>
                  <a:srgbClr val="2F2B20"/>
                </a:solidFill>
                <a:latin typeface="Arial" charset="0"/>
              </a:rPr>
              <a:t>OpenCalais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 Service helps computers process news items by</a:t>
            </a: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dirty="0" err="1" smtClean="0">
                <a:solidFill>
                  <a:srgbClr val="2F2B20"/>
                </a:solidFill>
                <a:latin typeface="Arial" charset="0"/>
              </a:rPr>
              <a:t>analysing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 text</a:t>
            </a: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dirty="0" err="1" smtClean="0">
                <a:solidFill>
                  <a:srgbClr val="2F2B20"/>
                </a:solidFill>
                <a:latin typeface="Arial" charset="0"/>
              </a:rPr>
              <a:t>recognising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 entities (people, locations, companies, etc.)</a:t>
            </a:r>
          </a:p>
          <a:p>
            <a:pPr lvl="1" eaLnBrk="1" hangingPunct="1">
              <a:buClr>
                <a:srgbClr val="A9A57C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annotating the text with RDF</a:t>
            </a: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eaLnBrk="1" hangingPunct="1">
              <a:buClr>
                <a:srgbClr val="675E47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Semantic Web Technologies used</a:t>
            </a: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URIs to identify the entities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RDF to annotate entities</a:t>
            </a:r>
          </a:p>
          <a:p>
            <a:pPr lvl="1" eaLnBrk="1" hangingPunct="1">
              <a:buClr>
                <a:schemeClr val="accent1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Links to LOD datasets</a:t>
            </a:r>
          </a:p>
          <a:p>
            <a:pPr lvl="2" eaLnBrk="1" hangingPunct="1">
              <a:buClr>
                <a:schemeClr val="accent2"/>
              </a:buClr>
              <a:defRPr/>
            </a:pP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DBPedia, </a:t>
            </a:r>
            <a:r>
              <a:rPr lang="en-US" dirty="0" err="1" smtClean="0">
                <a:solidFill>
                  <a:srgbClr val="2F2B20"/>
                </a:solidFill>
                <a:latin typeface="Arial" charset="0"/>
              </a:rPr>
              <a:t>FreeBase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, </a:t>
            </a:r>
            <a:r>
              <a:rPr lang="en-US" dirty="0" err="1" smtClean="0">
                <a:solidFill>
                  <a:srgbClr val="2F2B20"/>
                </a:solidFill>
                <a:latin typeface="Arial" charset="0"/>
              </a:rPr>
              <a:t>GeoNames</a:t>
            </a:r>
            <a:r>
              <a:rPr lang="en-US" dirty="0" smtClean="0">
                <a:solidFill>
                  <a:srgbClr val="2F2B20"/>
                </a:solidFill>
                <a:latin typeface="Arial" charset="0"/>
              </a:rPr>
              <a:t>, etc.</a:t>
            </a:r>
          </a:p>
          <a:p>
            <a:pPr eaLnBrk="1" hangingPunct="1">
              <a:buClr>
                <a:srgbClr val="675E47"/>
              </a:buClr>
              <a:defRPr/>
            </a:pPr>
            <a:r>
              <a:rPr lang="en-US" sz="2000" dirty="0" err="1" smtClean="0">
                <a:solidFill>
                  <a:srgbClr val="2F2B20"/>
                </a:solidFill>
                <a:latin typeface="Arial" charset="0"/>
              </a:rPr>
              <a:t>OpenCalais</a:t>
            </a:r>
            <a:r>
              <a:rPr lang="en-US" sz="2000" dirty="0" smtClean="0">
                <a:solidFill>
                  <a:srgbClr val="2F2B20"/>
                </a:solidFill>
                <a:latin typeface="Arial" charset="0"/>
              </a:rPr>
              <a:t> Viewer: </a:t>
            </a:r>
            <a:r>
              <a:rPr lang="en-US" sz="2000" dirty="0">
                <a:solidFill>
                  <a:srgbClr val="2F2B20"/>
                </a:solidFill>
                <a:latin typeface="Arial" charset="0"/>
                <a:hlinkClick r:id="rId3"/>
              </a:rPr>
              <a:t>http://www.opencalais.com/opencalais-demo</a:t>
            </a:r>
            <a:r>
              <a:rPr lang="en-US" sz="2000" dirty="0" smtClean="0">
                <a:solidFill>
                  <a:srgbClr val="2F2B20"/>
                </a:solidFill>
                <a:latin typeface="Arial" charset="0"/>
                <a:hlinkClick r:id="rId3"/>
              </a:rPr>
              <a:t>/</a:t>
            </a:r>
            <a:r>
              <a:rPr lang="en-US" sz="2000" dirty="0" smtClean="0">
                <a:solidFill>
                  <a:srgbClr val="2F2B20"/>
                </a:solidFill>
                <a:latin typeface="Arial" charset="0"/>
              </a:rPr>
              <a:t> </a:t>
            </a:r>
          </a:p>
          <a:p>
            <a:pPr eaLnBrk="1" hangingPunct="1">
              <a:buClr>
                <a:srgbClr val="675E47"/>
              </a:buClr>
              <a:defRPr/>
            </a:pP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lvl="2" eaLnBrk="1" hangingPunct="1">
              <a:buClr>
                <a:schemeClr val="accent2"/>
              </a:buClr>
              <a:defRPr/>
            </a:pPr>
            <a:endParaRPr lang="en-US" dirty="0" smtClean="0">
              <a:solidFill>
                <a:srgbClr val="2F2B20"/>
              </a:solidFill>
              <a:latin typeface="Arial" charset="0"/>
            </a:endParaRPr>
          </a:p>
          <a:p>
            <a:pPr lvl="2" eaLnBrk="1" hangingPunct="1">
              <a:buClr>
                <a:srgbClr val="9CBEBD"/>
              </a:buClr>
              <a:defRPr/>
            </a:pPr>
            <a:endParaRPr lang="en-US" dirty="0">
              <a:solidFill>
                <a:srgbClr val="2F2B20"/>
              </a:solidFill>
              <a:latin typeface="Arial" charset="0"/>
            </a:endParaRPr>
          </a:p>
          <a:p>
            <a:pPr lvl="2" eaLnBrk="1" hangingPunct="1">
              <a:buClr>
                <a:schemeClr val="accent1"/>
              </a:buClr>
              <a:defRPr/>
            </a:pPr>
            <a:endParaRPr lang="en-US" dirty="0">
              <a:latin typeface="Arial" charset="0"/>
            </a:endParaRPr>
          </a:p>
          <a:p>
            <a:pPr lvl="2" eaLnBrk="1" hangingPunct="1">
              <a:buClr>
                <a:schemeClr val="accent2"/>
              </a:buClr>
              <a:defRPr/>
            </a:pPr>
            <a:endParaRPr lang="en-US" dirty="0">
              <a:latin typeface="Arial" charset="0"/>
            </a:endParaRPr>
          </a:p>
          <a:p>
            <a:pPr lvl="1" eaLnBrk="1" hangingPunct="1">
              <a:buClr>
                <a:schemeClr val="accent1"/>
              </a:buClr>
              <a:defRPr/>
            </a:pPr>
            <a:endParaRPr lang="en-US" dirty="0" smtClean="0">
              <a:solidFill>
                <a:srgbClr val="2F2B20"/>
              </a:solidFill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buClr>
                <a:schemeClr val="tx2"/>
              </a:buClr>
              <a:defRPr/>
            </a:pPr>
            <a:endParaRPr lang="en-US" dirty="0" smtClean="0">
              <a:latin typeface="Arial" charset="0"/>
            </a:endParaRPr>
          </a:p>
          <a:p>
            <a:pPr eaLnBrk="1" hangingPunct="1">
              <a:defRPr/>
            </a:pPr>
            <a:endParaRPr lang="el-GR" sz="2400" dirty="0">
              <a:latin typeface="Arial" charset="0"/>
            </a:endParaRPr>
          </a:p>
        </p:txBody>
      </p:sp>
      <p:sp>
        <p:nvSpPr>
          <p:cNvPr id="41987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9EE2463-FFB0-064D-ACB7-2B135968012C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77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1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rgbClr val="004080"/>
                </a:solidFill>
                <a:latin typeface="Arial" charset="0"/>
              </a:rPr>
              <a:t>Schema.org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208963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Effort by search engine providers to encourage semantic markup of pages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Google, Yahoo, Microsoft, Yandex</a:t>
            </a:r>
            <a:endParaRPr lang="en-US" altLang="en-US" b="1" i="1">
              <a:solidFill>
                <a:srgbClr val="56721F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 common schema (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http://www.schema.org</a:t>
            </a: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) 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for common things that people search for</a:t>
            </a:r>
          </a:p>
          <a:p>
            <a:pPr lvl="1" eaLnBrk="1" hangingPunct="1">
              <a:buClr>
                <a:srgbClr val="A9A57C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helps to better index pages and improve precision of results</a:t>
            </a:r>
          </a:p>
          <a:p>
            <a:pPr eaLnBrk="1" hangingPunct="1">
              <a:buClr>
                <a:srgbClr val="675E47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Semantic Web Technologies used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RDFa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>
                <a:solidFill>
                  <a:srgbClr val="2F2B20"/>
                </a:solidFill>
                <a:latin typeface="Arial" charset="0"/>
                <a:ea typeface="ＭＳ Ｐゴシック" charset="-128"/>
              </a:rPr>
              <a:t>microdata</a:t>
            </a:r>
          </a:p>
          <a:p>
            <a:pPr eaLnBrk="1" hangingPunct="1">
              <a:buClr>
                <a:srgbClr val="675E47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rgbClr val="675E47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rgbClr val="9CBEBD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>
              <a:latin typeface="Arial" charset="0"/>
              <a:ea typeface="ＭＳ Ｐゴシック" charset="-128"/>
            </a:endParaRPr>
          </a:p>
        </p:txBody>
      </p:sp>
      <p:sp>
        <p:nvSpPr>
          <p:cNvPr id="4301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F2F9A66-0E0A-5B49-93E7-B65608DD0BC3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78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2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916113"/>
            <a:ext cx="1223962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196975"/>
            <a:ext cx="15843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89363"/>
            <a:ext cx="1493837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2205038"/>
            <a:ext cx="866775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868863"/>
            <a:ext cx="25146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17351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141663"/>
            <a:ext cx="1584325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6CB9ECC-F254-2041-8A12-C158D1D59300}" type="slidenum">
              <a:rPr lang="el-GR" altLang="en-US" sz="1800">
                <a:solidFill>
                  <a:schemeClr val="bg1"/>
                </a:solidFill>
              </a:rPr>
              <a:pPr eaLnBrk="1" hangingPunct="1"/>
              <a:t>79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pic>
        <p:nvPicPr>
          <p:cNvPr id="66570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76700"/>
            <a:ext cx="251936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695450"/>
            <a:ext cx="195103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2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716338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470275"/>
            <a:ext cx="1290637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4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695450"/>
            <a:ext cx="1150937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3" y="2133600"/>
            <a:ext cx="70167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96975"/>
            <a:ext cx="14795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430838"/>
            <a:ext cx="17272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8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5661025"/>
            <a:ext cx="17637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9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092825"/>
            <a:ext cx="23574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0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97425"/>
            <a:ext cx="1295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1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429000"/>
            <a:ext cx="1584325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2" name="Picture 2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661025"/>
            <a:ext cx="1112837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3" name="Picture 2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6269038"/>
            <a:ext cx="21875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4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2995613"/>
            <a:ext cx="101282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5" name="Picture 3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116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6" name="Picture 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349500"/>
            <a:ext cx="1257300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7" name="Picture 51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420938"/>
            <a:ext cx="1008062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8" name="Picture 5120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2763838"/>
            <a:ext cx="133985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89" name="Picture 512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125538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0" name="Picture 512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1773238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1" name="Picture 51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125538"/>
            <a:ext cx="1068388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92" name="Picture 512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125538"/>
            <a:ext cx="77311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  <p:sp>
        <p:nvSpPr>
          <p:cNvPr id="38" name="AutoShap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And more are on the way…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3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The Semantic Web Vision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2530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52C180-4265-BA46-921D-70CCBE0547E2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8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pic>
        <p:nvPicPr>
          <p:cNvPr id="22531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" r="311"/>
          <a:stretch>
            <a:fillRect/>
          </a:stretch>
        </p:blipFill>
        <p:spPr>
          <a:xfrm>
            <a:off x="457200" y="3989388"/>
            <a:ext cx="3827463" cy="2411412"/>
          </a:xfrm>
        </p:spPr>
      </p:pic>
      <p:sp>
        <p:nvSpPr>
          <p:cNvPr id="6" name="Oval Callout 5"/>
          <p:cNvSpPr/>
          <p:nvPr/>
        </p:nvSpPr>
        <p:spPr>
          <a:xfrm>
            <a:off x="395288" y="1341438"/>
            <a:ext cx="7921625" cy="2663825"/>
          </a:xfrm>
          <a:prstGeom prst="wedgeEllipseCallout">
            <a:avLst/>
          </a:prstGeom>
          <a:noFill/>
          <a:effectLst>
            <a:outerShdw blurRad="50800" dist="25400" sx="200000" sy="200000" algn="bl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000" b="1" i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The Semantic Web is an extension of the current web in which information is given </a:t>
            </a:r>
            <a:r>
              <a:rPr lang="en-US" sz="2000" b="1" i="1" dirty="0">
                <a:solidFill>
                  <a:schemeClr val="tx1"/>
                </a:solidFill>
                <a:effectLst/>
                <a:latin typeface="Calibri" charset="0"/>
                <a:ea typeface="ＭＳ Ｐゴシック" charset="0"/>
                <a:cs typeface="ＭＳ Ｐゴシック" charset="0"/>
              </a:rPr>
              <a:t>well-defined</a:t>
            </a:r>
            <a:r>
              <a:rPr lang="en-US" sz="2000" b="1" i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meaning, better enabling computers and people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to work in cooperation…”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“Properly designed, the Semantic Web can assist the evolution of human knowledge as a whole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3" name="TextBox 10"/>
          <p:cNvSpPr txBox="1">
            <a:spLocks noChangeArrowheads="1"/>
          </p:cNvSpPr>
          <p:nvPr/>
        </p:nvSpPr>
        <p:spPr bwMode="auto">
          <a:xfrm>
            <a:off x="4500563" y="5084763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004080"/>
                </a:solidFill>
              </a:rPr>
              <a:t>Scientific American, Featured Article: </a:t>
            </a:r>
            <a:r>
              <a:rPr lang="en-US" sz="1600" i="1" dirty="0">
                <a:solidFill>
                  <a:srgbClr val="004080"/>
                </a:solidFill>
              </a:rPr>
              <a:t>The Semantic Web</a:t>
            </a:r>
            <a:r>
              <a:rPr lang="en-US" sz="1600" dirty="0">
                <a:solidFill>
                  <a:srgbClr val="004080"/>
                </a:solidFill>
              </a:rPr>
              <a:t>, </a:t>
            </a:r>
            <a:r>
              <a:rPr lang="en-US" sz="1600" dirty="0" smtClean="0">
                <a:solidFill>
                  <a:srgbClr val="004080"/>
                </a:solidFill>
              </a:rPr>
              <a:t>May </a:t>
            </a:r>
            <a:r>
              <a:rPr lang="en-US" sz="1600" dirty="0">
                <a:solidFill>
                  <a:srgbClr val="004080"/>
                </a:solidFill>
              </a:rPr>
              <a:t>2001</a:t>
            </a:r>
          </a:p>
        </p:txBody>
      </p:sp>
      <p:pic>
        <p:nvPicPr>
          <p:cNvPr id="225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7081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Describe yourself in RDF!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208963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Friend Of A Friend Ontology (FOAF)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The first Semantic Web Application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Describing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People, activities, relations to other people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Semantic Web Technologies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OWL, RDF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Create your FOAF file at </a:t>
            </a: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http://www.ldodds.com/foaf/foaf-a-matic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Add me as your friend </a:t>
            </a: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sym typeface="Wingdings" charset="2"/>
              </a:rPr>
              <a:t></a:t>
            </a:r>
          </a:p>
          <a:p>
            <a:pPr lvl="2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sym typeface="Wingdings" charset="2"/>
                <a:hlinkClick r:id="rId4"/>
              </a:rPr>
              <a:t>http://www.ucl.ac.uk/dis/people/antonis/foaf.rdf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  <a:sym typeface="Wingdings" charset="2"/>
            </a:endParaRPr>
          </a:p>
          <a:p>
            <a:pPr lvl="1" eaLnBrk="1" hangingPunct="1">
              <a:buClr>
                <a:schemeClr val="accent1"/>
              </a:buClr>
            </a:pPr>
            <a:r>
              <a:rPr lang="en-US" altLang="en-US" dirty="0">
                <a:solidFill>
                  <a:srgbClr val="2F2B20"/>
                </a:solidFill>
                <a:latin typeface="Arial" charset="0"/>
                <a:ea typeface="ＭＳ Ｐゴシック" charset="-128"/>
                <a:sym typeface="Wingdings" charset="2"/>
              </a:rPr>
              <a:t>Upload it on your personal page</a:t>
            </a: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rgbClr val="675E47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rgbClr val="9CBEBD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44035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628B573-1ADD-DC40-8A9A-31F2D83B4B20}" type="slidenum">
              <a:rPr lang="el-GR" altLang="en-US" sz="1800">
                <a:solidFill>
                  <a:schemeClr val="bg1"/>
                </a:solidFill>
              </a:rPr>
              <a:pPr eaLnBrk="1" hangingPunct="1"/>
              <a:t>80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pic>
        <p:nvPicPr>
          <p:cNvPr id="4403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765175"/>
            <a:ext cx="279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 Applications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18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U</a:t>
            </a:r>
            <a:r>
              <a:rPr lang="en-US" sz="3600" dirty="0" smtClean="0">
                <a:solidFill>
                  <a:srgbClr val="004080"/>
                </a:solidFill>
                <a:latin typeface="Arial" charset="0"/>
              </a:rPr>
              <a:t>seful resources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600200"/>
            <a:ext cx="8208963" cy="4997450"/>
          </a:xfrm>
        </p:spPr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altLang="en-US" sz="20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A </a:t>
            </a:r>
            <a:r>
              <a:rPr lang="en-US" altLang="en-US" sz="2000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Semantic Web Primer, 3rd edition, </a:t>
            </a:r>
            <a:r>
              <a:rPr lang="en-US" altLang="en-US" sz="2000" dirty="0" err="1">
                <a:solidFill>
                  <a:srgbClr val="2F2B20"/>
                </a:solidFill>
                <a:latin typeface="Arial" charset="0"/>
                <a:ea typeface="ＭＳ Ｐゴシック" charset="-128"/>
              </a:rPr>
              <a:t>Grigoris</a:t>
            </a:r>
            <a:r>
              <a:rPr lang="en-US" altLang="en-US" sz="2000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 Antoniou, Paul </a:t>
            </a:r>
            <a:r>
              <a:rPr lang="en-US" altLang="en-US" sz="2000" dirty="0" err="1">
                <a:solidFill>
                  <a:srgbClr val="2F2B20"/>
                </a:solidFill>
                <a:latin typeface="Arial" charset="0"/>
                <a:ea typeface="ＭＳ Ｐゴシック" charset="-128"/>
              </a:rPr>
              <a:t>Groth</a:t>
            </a:r>
            <a:r>
              <a:rPr lang="en-US" altLang="en-US" sz="2000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, Frank van van </a:t>
            </a:r>
            <a:r>
              <a:rPr lang="en-US" altLang="en-US" sz="2000" dirty="0" err="1">
                <a:solidFill>
                  <a:srgbClr val="2F2B20"/>
                </a:solidFill>
                <a:latin typeface="Arial" charset="0"/>
                <a:ea typeface="ＭＳ Ｐゴシック" charset="-128"/>
              </a:rPr>
              <a:t>Harmelen</a:t>
            </a:r>
            <a:r>
              <a:rPr lang="en-US" altLang="en-US" sz="2000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, </a:t>
            </a:r>
            <a:r>
              <a:rPr lang="en-US" altLang="en-US" sz="2000" dirty="0" err="1">
                <a:solidFill>
                  <a:srgbClr val="2F2B20"/>
                </a:solidFill>
                <a:latin typeface="Arial" charset="0"/>
                <a:ea typeface="ＭＳ Ｐゴシック" charset="-128"/>
              </a:rPr>
              <a:t>Rinke</a:t>
            </a:r>
            <a:r>
              <a:rPr lang="en-US" altLang="en-US" sz="2000" dirty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altLang="en-US" sz="20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Hoekstra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20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Protégé ontology editor: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800" dirty="0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http://protege.stanford.edu</a:t>
            </a: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ＭＳ Ｐゴシック" charset="-128"/>
                <a:hlinkClick r:id="rId3"/>
              </a:rPr>
              <a:t>/</a:t>
            </a: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 </a:t>
            </a:r>
          </a:p>
          <a:p>
            <a:pPr eaLnBrk="1" hangingPunct="1">
              <a:buClr>
                <a:schemeClr val="tx2"/>
              </a:buClr>
            </a:pPr>
            <a:r>
              <a:rPr lang="en-US" altLang="en-US" sz="2000" dirty="0" smtClean="0">
                <a:solidFill>
                  <a:srgbClr val="2F2B20"/>
                </a:solidFill>
                <a:latin typeface="Arial" charset="0"/>
                <a:ea typeface="ＭＳ Ｐゴシック" charset="-128"/>
              </a:rPr>
              <a:t>Online resources and tutorials:</a:t>
            </a:r>
          </a:p>
          <a:p>
            <a:pPr lvl="1" eaLnBrk="1" hangingPunct="1">
              <a:buClr>
                <a:schemeClr val="tx2"/>
              </a:buClr>
            </a:pPr>
            <a:r>
              <a:rPr lang="en-US" sz="1800" dirty="0">
                <a:latin typeface="Arial" charset="0"/>
                <a:ea typeface="Arial" charset="0"/>
                <a:cs typeface="Arial" charset="0"/>
                <a:hlinkClick r:id="rId4"/>
              </a:rPr>
              <a:t>http://www.semanticweb.org </a:t>
            </a:r>
            <a:endParaRPr lang="en-US" sz="1800" dirty="0" smtClean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sz="1800" dirty="0">
                <a:latin typeface="Arial" charset="0"/>
                <a:ea typeface="Arial" charset="0"/>
                <a:cs typeface="Arial" charset="0"/>
                <a:hlinkClick r:id="rId5"/>
              </a:rPr>
              <a:t>http://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hlinkClick r:id="rId5"/>
              </a:rPr>
              <a:t>www.w3schools.com/xml/xml_rdf.asp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  (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RDF/S Tutorial)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sz="1800" dirty="0" smtClean="0">
                <a:latin typeface="Arial" charset="0"/>
                <a:ea typeface="Arial" charset="0"/>
                <a:cs typeface="Arial" charset="0"/>
                <a:hlinkClick r:id="rId6"/>
              </a:rPr>
              <a:t>http</a:t>
            </a:r>
            <a:r>
              <a:rPr lang="en-US" sz="1800" dirty="0">
                <a:latin typeface="Arial" charset="0"/>
                <a:ea typeface="Arial" charset="0"/>
                <a:cs typeface="Arial" charset="0"/>
                <a:hlinkClick r:id="rId6"/>
              </a:rPr>
              <a:t>://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hlinkClick r:id="rId6"/>
              </a:rPr>
              <a:t>w3schools.sinsixx.com/rdf/rdf_owl.asp.htm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(OWL Tutorial)</a:t>
            </a:r>
            <a:endParaRPr lang="en-US" sz="1800" dirty="0"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Clr>
                <a:schemeClr val="tx2"/>
              </a:buClr>
            </a:pPr>
            <a:r>
              <a:rPr lang="en-US" sz="1800" dirty="0">
                <a:latin typeface="Arial" charset="0"/>
                <a:ea typeface="Arial" charset="0"/>
                <a:cs typeface="Arial" charset="0"/>
                <a:hlinkClick r:id="rId7"/>
              </a:rPr>
              <a:t>http://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  <a:hlinkClick r:id="rId7"/>
              </a:rPr>
              <a:t>jena.apache.org/tutorials/sparql.html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sz="1800" dirty="0">
                <a:latin typeface="Arial" charset="0"/>
                <a:ea typeface="Arial" charset="0"/>
                <a:cs typeface="Arial" charset="0"/>
              </a:rPr>
              <a:t>SPARQL </a:t>
            </a:r>
            <a:r>
              <a:rPr lang="en-US" sz="1800" dirty="0" smtClean="0">
                <a:latin typeface="Arial" charset="0"/>
                <a:ea typeface="Arial" charset="0"/>
                <a:cs typeface="Arial" charset="0"/>
              </a:rPr>
              <a:t>Tutorial)</a:t>
            </a:r>
          </a:p>
          <a:p>
            <a:pPr lvl="1" eaLnBrk="1" hangingPunct="1">
              <a:buClr>
                <a:schemeClr val="tx2"/>
              </a:buClr>
            </a:pPr>
            <a:r>
              <a:rPr lang="en-US" altLang="en-US" sz="1800" dirty="0">
                <a:solidFill>
                  <a:srgbClr val="2F2B20"/>
                </a:solidFill>
                <a:latin typeface="Arial" charset="0"/>
                <a:ea typeface="Arial" charset="0"/>
                <a:cs typeface="Arial" charset="0"/>
                <a:hlinkClick r:id="rId8"/>
              </a:rPr>
              <a:t>http://</a:t>
            </a: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Arial" charset="0"/>
                <a:cs typeface="Arial" charset="0"/>
                <a:hlinkClick r:id="rId8"/>
              </a:rPr>
              <a:t>goo.gl/eozSbY</a:t>
            </a: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en-US" altLang="en-US" sz="1800" dirty="0">
                <a:solidFill>
                  <a:srgbClr val="2F2B20"/>
                </a:solidFill>
                <a:latin typeface="Arial" charset="0"/>
                <a:ea typeface="Arial" charset="0"/>
                <a:cs typeface="Arial" charset="0"/>
              </a:rPr>
              <a:t>Protégé </a:t>
            </a:r>
            <a:r>
              <a:rPr lang="en-US" altLang="en-US" sz="1800" dirty="0" smtClean="0">
                <a:solidFill>
                  <a:srgbClr val="2F2B20"/>
                </a:solidFill>
                <a:latin typeface="Arial" charset="0"/>
                <a:ea typeface="Arial" charset="0"/>
                <a:cs typeface="Arial" charset="0"/>
              </a:rPr>
              <a:t>tutorial on YouTube)</a:t>
            </a:r>
            <a:endParaRPr lang="en-US" altLang="en-US" sz="1800" dirty="0">
              <a:solidFill>
                <a:srgbClr val="2F2B20"/>
              </a:solidFill>
              <a:latin typeface="Arial" charset="0"/>
              <a:ea typeface="Arial" charset="0"/>
              <a:cs typeface="Arial" charset="0"/>
            </a:endParaRPr>
          </a:p>
          <a:p>
            <a:pPr lvl="1" eaLnBrk="1" hangingPunct="1">
              <a:buClr>
                <a:schemeClr val="tx2"/>
              </a:buClr>
            </a:pPr>
            <a:endParaRPr lang="en-US" sz="1800" dirty="0"/>
          </a:p>
          <a:p>
            <a:pPr lvl="1" eaLnBrk="1" hangingPunct="1">
              <a:buClr>
                <a:schemeClr val="tx2"/>
              </a:buClr>
            </a:pPr>
            <a:endParaRPr lang="en-US" sz="1800" dirty="0"/>
          </a:p>
          <a:p>
            <a:pPr lvl="1" eaLnBrk="1" hangingPunct="1">
              <a:buClr>
                <a:schemeClr val="tx2"/>
              </a:buClr>
            </a:pPr>
            <a:endParaRPr lang="en-US" altLang="en-US" sz="1800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rgbClr val="9CBEBD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1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2" eaLnBrk="1" hangingPunct="1">
              <a:buClr>
                <a:schemeClr val="accent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lvl="1" eaLnBrk="1" hangingPunct="1">
              <a:buClr>
                <a:schemeClr val="accent1"/>
              </a:buClr>
            </a:pPr>
            <a:endParaRPr lang="en-US" altLang="en-US" dirty="0">
              <a:solidFill>
                <a:srgbClr val="2F2B20"/>
              </a:solidFill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>
              <a:buClr>
                <a:schemeClr val="tx2"/>
              </a:buClr>
            </a:pPr>
            <a:endParaRPr lang="en-US" altLang="en-US" dirty="0">
              <a:latin typeface="Arial" charset="0"/>
              <a:ea typeface="ＭＳ Ｐゴシック" charset="-128"/>
            </a:endParaRPr>
          </a:p>
          <a:p>
            <a:pPr eaLnBrk="1" hangingPunct="1"/>
            <a:endParaRPr lang="el-GR" altLang="en-US" sz="2400" dirty="0">
              <a:latin typeface="Arial" charset="0"/>
              <a:ea typeface="ＭＳ Ｐゴシック" charset="-128"/>
            </a:endParaRPr>
          </a:p>
        </p:txBody>
      </p:sp>
      <p:sp>
        <p:nvSpPr>
          <p:cNvPr id="43011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F2F9A66-0E0A-5B49-93E7-B65608DD0BC3}" type="slidenum">
              <a:rPr lang="el-GR" altLang="en-US" sz="1800">
                <a:solidFill>
                  <a:schemeClr val="bg1"/>
                </a:solidFill>
              </a:rPr>
              <a:pPr eaLnBrk="1" hangingPunct="1"/>
              <a:t>81</a:t>
            </a:fld>
            <a:endParaRPr lang="el-GR" altLang="en-US" sz="1800">
              <a:solidFill>
                <a:schemeClr val="bg1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Useful Resources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>
                <a:solidFill>
                  <a:srgbClr val="004080"/>
                </a:solidFill>
                <a:latin typeface="Arial" charset="0"/>
              </a:rPr>
              <a:t>The Semantic Web Approach</a:t>
            </a:r>
            <a:endParaRPr lang="el-GR" sz="3600" dirty="0">
              <a:solidFill>
                <a:srgbClr val="004080"/>
              </a:solidFill>
              <a:latin typeface="Arial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GB" dirty="0">
                <a:latin typeface="Arial" charset="0"/>
              </a:rPr>
              <a:t>Exploit the underlying </a:t>
            </a:r>
            <a:r>
              <a:rPr lang="en-GB" b="1" dirty="0">
                <a:solidFill>
                  <a:schemeClr val="tx2"/>
                </a:solidFill>
                <a:latin typeface="Arial" charset="0"/>
              </a:rPr>
              <a:t>structure</a:t>
            </a:r>
            <a:r>
              <a:rPr lang="en-GB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dirty="0">
                <a:latin typeface="Arial" charset="0"/>
              </a:rPr>
              <a:t>of web data.</a:t>
            </a:r>
          </a:p>
          <a:p>
            <a:pPr eaLnBrk="1" hangingPunct="1">
              <a:buClr>
                <a:schemeClr val="tx2"/>
              </a:buClr>
            </a:pPr>
            <a:r>
              <a:rPr lang="en-GB" dirty="0">
                <a:latin typeface="Arial" charset="0"/>
              </a:rPr>
              <a:t>Represent Web content in a form that is more easily </a:t>
            </a:r>
            <a:r>
              <a:rPr lang="en-GB" b="1" dirty="0">
                <a:solidFill>
                  <a:srgbClr val="675E47"/>
                </a:solidFill>
                <a:latin typeface="Arial" charset="0"/>
              </a:rPr>
              <a:t>machine-</a:t>
            </a:r>
            <a:r>
              <a:rPr lang="en-GB" b="1" dirty="0" err="1">
                <a:solidFill>
                  <a:srgbClr val="675E47"/>
                </a:solidFill>
                <a:latin typeface="Arial" charset="0"/>
              </a:rPr>
              <a:t>processable</a:t>
            </a:r>
            <a:r>
              <a:rPr lang="en-US" dirty="0">
                <a:latin typeface="Arial" charset="0"/>
              </a:rPr>
              <a:t>.</a:t>
            </a:r>
            <a:endParaRPr lang="en-GB" dirty="0">
              <a:latin typeface="Arial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GB" dirty="0">
                <a:latin typeface="Arial" charset="0"/>
              </a:rPr>
              <a:t>Use </a:t>
            </a:r>
            <a:r>
              <a:rPr lang="en-GB" b="1" dirty="0">
                <a:solidFill>
                  <a:srgbClr val="675E47"/>
                </a:solidFill>
                <a:latin typeface="Arial" charset="0"/>
              </a:rPr>
              <a:t>intelligent techniques </a:t>
            </a:r>
            <a:r>
              <a:rPr lang="en-GB" dirty="0">
                <a:latin typeface="Arial" charset="0"/>
              </a:rPr>
              <a:t>to take advantage of these representations.</a:t>
            </a:r>
          </a:p>
        </p:txBody>
      </p:sp>
      <p:sp>
        <p:nvSpPr>
          <p:cNvPr id="24579" name="5 - Θέση αριθμού διαφάνειας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DC82C6-A796-3840-92EA-ABAA95014446}" type="slidenum">
              <a:rPr lang="el-GR">
                <a:solidFill>
                  <a:schemeClr val="bg1"/>
                </a:solidFill>
                <a:cs typeface="ＭＳ Ｐゴシック" charset="0"/>
              </a:rPr>
              <a:pPr/>
              <a:t>9</a:t>
            </a:fld>
            <a:endParaRPr lang="el-GR">
              <a:solidFill>
                <a:schemeClr val="bg1"/>
              </a:solidFill>
              <a:cs typeface="ＭＳ Ｐゴシック" charset="0"/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quarter" idx="12"/>
          </p:nvPr>
        </p:nvSpPr>
        <p:spPr bwMode="auto">
          <a:xfrm rot="16200000">
            <a:off x="6264101" y="2312788"/>
            <a:ext cx="5040735" cy="50405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chemeClr val="bg1"/>
                </a:solidFill>
              </a:rPr>
              <a:t>Semantic Web: The Vision</a:t>
            </a:r>
            <a:endParaRPr lang="el-GR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6975</TotalTime>
  <Words>4246</Words>
  <Application>Microsoft Macintosh PowerPoint</Application>
  <PresentationFormat>On-screen Show (4:3)</PresentationFormat>
  <Paragraphs>993</Paragraphs>
  <Slides>81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Calibri</vt:lpstr>
      <vt:lpstr>Cambria</vt:lpstr>
      <vt:lpstr>Consolas</vt:lpstr>
      <vt:lpstr>Courier</vt:lpstr>
      <vt:lpstr>Courier New</vt:lpstr>
      <vt:lpstr>ＭＳ Ｐゴシック</vt:lpstr>
      <vt:lpstr>msmincho</vt:lpstr>
      <vt:lpstr>Symbol</vt:lpstr>
      <vt:lpstr>Times New Roman</vt:lpstr>
      <vt:lpstr>Wingdings</vt:lpstr>
      <vt:lpstr>Arial</vt:lpstr>
      <vt:lpstr>Adjacency</vt:lpstr>
      <vt:lpstr>PowerPoint Presentation</vt:lpstr>
      <vt:lpstr>Outline</vt:lpstr>
      <vt:lpstr>  </vt:lpstr>
      <vt:lpstr>A very common real-life scenario</vt:lpstr>
      <vt:lpstr>Activity</vt:lpstr>
      <vt:lpstr>Why didn’t it work?</vt:lpstr>
      <vt:lpstr>Today’s Web</vt:lpstr>
      <vt:lpstr>The Semantic Web Vision</vt:lpstr>
      <vt:lpstr>The Semantic Web Approach</vt:lpstr>
      <vt:lpstr>  </vt:lpstr>
      <vt:lpstr>The Semantic Web Tower</vt:lpstr>
      <vt:lpstr>From HTML</vt:lpstr>
      <vt:lpstr>                                   …to XML</vt:lpstr>
      <vt:lpstr>PowerPoint Presentation</vt:lpstr>
      <vt:lpstr>PowerPoint Presentation</vt:lpstr>
      <vt:lpstr>Explicit Metadata</vt:lpstr>
      <vt:lpstr>The RDF Data Model</vt:lpstr>
      <vt:lpstr>Resources</vt:lpstr>
      <vt:lpstr>Properties</vt:lpstr>
      <vt:lpstr>Statements</vt:lpstr>
      <vt:lpstr>Graphs</vt:lpstr>
      <vt:lpstr>RDF Graph</vt:lpstr>
      <vt:lpstr>RDF Syntax</vt:lpstr>
      <vt:lpstr>Ontologies</vt:lpstr>
      <vt:lpstr>Typical Components of Ontologies</vt:lpstr>
      <vt:lpstr>Typical Components of Ontologies</vt:lpstr>
      <vt:lpstr>A Simple Ontology</vt:lpstr>
      <vt:lpstr>Why are ontologies useful?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OWL (Web Ontology Language)</vt:lpstr>
      <vt:lpstr>Example Ontology (RDFS)</vt:lpstr>
      <vt:lpstr>Property types</vt:lpstr>
      <vt:lpstr>Property types (cont’d)</vt:lpstr>
      <vt:lpstr>Property axioms</vt:lpstr>
      <vt:lpstr>Class axioms</vt:lpstr>
      <vt:lpstr>Class axioms (cont’d)</vt:lpstr>
      <vt:lpstr>Property Restrictions </vt:lpstr>
      <vt:lpstr>Property Restrictions (cont’d) </vt:lpstr>
      <vt:lpstr>Identity of individuals</vt:lpstr>
      <vt:lpstr>PowerPoint Presentation</vt:lpstr>
      <vt:lpstr>PowerPoint Presentation</vt:lpstr>
      <vt:lpstr>PowerPoint Presentation</vt:lpstr>
      <vt:lpstr>SPARQL</vt:lpstr>
      <vt:lpstr>How can I use SPARQL?</vt:lpstr>
      <vt:lpstr>How does SPARQL work?</vt:lpstr>
      <vt:lpstr>Example SPARQL Query</vt:lpstr>
      <vt:lpstr>Logic and Inference</vt:lpstr>
      <vt:lpstr>Inference Example</vt:lpstr>
      <vt:lpstr>Predicate Logic Specializations</vt:lpstr>
      <vt:lpstr>Description Logics vs. Horn Logic</vt:lpstr>
      <vt:lpstr>Rules on the Semantic Web</vt:lpstr>
      <vt:lpstr>Proof and Trust Layers</vt:lpstr>
      <vt:lpstr>The Semantic Web Tower</vt:lpstr>
      <vt:lpstr>…and a more modern version</vt:lpstr>
      <vt:lpstr>  </vt:lpstr>
      <vt:lpstr>A new vision!</vt:lpstr>
      <vt:lpstr>LOD: Main ideas</vt:lpstr>
      <vt:lpstr>Example: DBpedia</vt:lpstr>
      <vt:lpstr>Extracting structured data from Wikipedia</vt:lpstr>
      <vt:lpstr>Automatic links among open datasets</vt:lpstr>
      <vt:lpstr>The Linked Data Cloud (2007)</vt:lpstr>
      <vt:lpstr>The Linked Data Cloud (2014)</vt:lpstr>
      <vt:lpstr>  </vt:lpstr>
      <vt:lpstr>Semantic Web Applications</vt:lpstr>
      <vt:lpstr>GoodRelations</vt:lpstr>
      <vt:lpstr>The BBC Music Site</vt:lpstr>
      <vt:lpstr>The BBC Music Site (cont’d)</vt:lpstr>
      <vt:lpstr>The BBC Music Site (cont’d)</vt:lpstr>
      <vt:lpstr>Government data</vt:lpstr>
      <vt:lpstr>Similar Efforts</vt:lpstr>
      <vt:lpstr>New York Times</vt:lpstr>
      <vt:lpstr>OpenCalais</vt:lpstr>
      <vt:lpstr>Schema.org</vt:lpstr>
      <vt:lpstr>And more are on the way…</vt:lpstr>
      <vt:lpstr>Describe yourself in RDF!</vt:lpstr>
      <vt:lpstr>Useful resources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Discussion of Some Intuitions of Defeasible Reasoning</dc:title>
  <dc:creator>ics</dc:creator>
  <cp:lastModifiedBy>Microsoft Office User</cp:lastModifiedBy>
  <cp:revision>388</cp:revision>
  <cp:lastPrinted>2014-02-24T19:50:32Z</cp:lastPrinted>
  <dcterms:created xsi:type="dcterms:W3CDTF">2004-05-04T16:01:26Z</dcterms:created>
  <dcterms:modified xsi:type="dcterms:W3CDTF">2016-12-04T12:00:03Z</dcterms:modified>
</cp:coreProperties>
</file>